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handoutMasterIdLst>
    <p:handoutMasterId r:id="rId56"/>
  </p:handoutMasterIdLst>
  <p:sldIdLst>
    <p:sldId id="264" r:id="rId6"/>
    <p:sldId id="284" r:id="rId7"/>
    <p:sldId id="304" r:id="rId8"/>
    <p:sldId id="305" r:id="rId9"/>
    <p:sldId id="306" r:id="rId10"/>
    <p:sldId id="307" r:id="rId11"/>
    <p:sldId id="308" r:id="rId12"/>
    <p:sldId id="309" r:id="rId13"/>
    <p:sldId id="310" r:id="rId14"/>
    <p:sldId id="311" r:id="rId15"/>
    <p:sldId id="312" r:id="rId16"/>
    <p:sldId id="313" r:id="rId17"/>
    <p:sldId id="314"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285" r:id="rId32"/>
    <p:sldId id="286" r:id="rId33"/>
    <p:sldId id="287" r:id="rId34"/>
    <p:sldId id="302" r:id="rId35"/>
    <p:sldId id="303"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30" r:id="rId50"/>
    <p:sldId id="329" r:id="rId51"/>
    <p:sldId id="301" r:id="rId52"/>
    <p:sldId id="265" r:id="rId53"/>
    <p:sldId id="266" r:id="rId54"/>
    <p:sldId id="267"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AA"/>
    <a:srgbClr val="C3D65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ED3BA-6B3F-5B2A-847B-46C2C5F09901}" v="58" dt="2023-02-01T17:25:42.751"/>
    <p1510:client id="{1B66E1CC-DD29-8678-A1C6-B1F6EE0F8DA1}" v="143" dt="2023-01-31T18:34:28.867"/>
    <p1510:client id="{4528EE4B-F04C-D866-57D8-B01777F61342}" v="69" dt="2023-02-01T14:15:21.096"/>
    <p1510:client id="{5EAC1331-7FB9-0BDB-DC1A-F4B6A9E21514}" v="35" dt="2023-02-01T12:52:38.502"/>
    <p1510:client id="{5FFB8811-BBC0-1B6F-4A29-AC812766B06B}" v="1" dt="2023-02-01T15:53:58.824"/>
    <p1510:client id="{61B52B9E-6887-639F-8F92-B5B3C3DC61EE}" v="112" dt="2023-01-30T14:50:05.800"/>
    <p1510:client id="{67BCE8B8-56AB-623C-5D7B-AFAB64EEF640}" v="236" dt="2023-02-02T16:22:36.755"/>
    <p1510:client id="{7F9DE460-B888-0687-30CF-71683792EA81}" v="27" dt="2023-01-30T14:03:01.492"/>
    <p1510:client id="{97348B61-E378-31EC-C562-256BC837A1D3}" v="83" dt="2023-02-01T22:09:41.642"/>
    <p1510:client id="{9D3071A1-09E8-486F-BE40-175A6A373CC6}" v="292" dt="2023-01-31T17:54:29.415"/>
    <p1510:client id="{B3796D7F-6BB9-7698-E40B-2D7C053960A0}" v="300" dt="2023-02-01T14:13:12.721"/>
    <p1510:client id="{DB040F36-7442-D47D-8AAD-2E198708645E}" v="508" dt="2023-01-30T15:56:10.924"/>
    <p1510:client id="{DB4DB0B8-CB96-0439-B9C0-BBB53B854DE5}" v="5" dt="2023-02-02T15:39:21.597"/>
    <p1510:client id="{E27D5114-9FE9-85DD-B93E-182D8CCA3A6F}" v="43" dt="2023-01-30T16:28:23.482"/>
    <p1510:client id="{FBF4A550-BB02-DD33-7E61-7D22ED1A41EF}" v="54" dt="2023-01-30T10:27:22.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eybens.sharepoint.com/sites/service-finances/PREPARATION%20BUDGETAIRE/ROB23/ROB%202023.xlsx" TargetMode="External"/><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23111100522158"/>
          <c:y val="0.21505611882765027"/>
          <c:w val="0.44446263767461464"/>
          <c:h val="0.74949290017267178"/>
        </c:manualLayout>
      </c:layout>
      <c:pieChart>
        <c:varyColors val="1"/>
        <c:ser>
          <c:idx val="0"/>
          <c:order val="0"/>
          <c:explosion val="22"/>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BA5-4604-9D8E-6174B79B9DDF}"/>
              </c:ext>
            </c:extLst>
          </c:dPt>
          <c:dPt>
            <c:idx val="1"/>
            <c:bubble3D val="0"/>
            <c:explosion val="11"/>
            <c:spPr>
              <a:solidFill>
                <a:schemeClr val="accent4"/>
              </a:solidFill>
              <a:ln w="19050">
                <a:solidFill>
                  <a:schemeClr val="lt1"/>
                </a:solidFill>
              </a:ln>
              <a:effectLst/>
            </c:spPr>
            <c:extLst>
              <c:ext xmlns:c16="http://schemas.microsoft.com/office/drawing/2014/chart" uri="{C3380CC4-5D6E-409C-BE32-E72D297353CC}">
                <c16:uniqueId val="{00000003-7BA5-4604-9D8E-6174B79B9DDF}"/>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7BA5-4604-9D8E-6174B79B9DDF}"/>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7BA5-4604-9D8E-6174B79B9DDF}"/>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7BA5-4604-9D8E-6174B79B9DDF}"/>
              </c:ext>
            </c:extLst>
          </c:dPt>
          <c:dPt>
            <c:idx val="5"/>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B-7BA5-4604-9D8E-6174B79B9DDF}"/>
              </c:ext>
            </c:extLst>
          </c:dPt>
          <c:dLbls>
            <c:dLbl>
              <c:idx val="0"/>
              <c:layout>
                <c:manualLayout>
                  <c:x val="-0.18477280235367666"/>
                  <c:y val="-0.1408776079307669"/>
                </c:manualLayout>
              </c:layout>
              <c:tx>
                <c:rich>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fld id="{47CA7C66-0CD3-4ADD-AC1C-EB1F54C8008F}" type="CATEGORYNAME">
                      <a:rPr lang="en-US" sz="1800" b="1">
                        <a:highlight>
                          <a:srgbClr val="00FFFF"/>
                        </a:highlight>
                      </a:rPr>
                      <a:pPr>
                        <a:defRPr sz="1400" b="1"/>
                      </a:pPr>
                      <a:t>[NOM DE CATÉGORIE]</a:t>
                    </a:fld>
                    <a:endParaRPr lang="en-US" sz="1800" b="1" baseline="0">
                      <a:highlight>
                        <a:srgbClr val="00FFFF"/>
                      </a:highlight>
                    </a:endParaRPr>
                  </a:p>
                  <a:p>
                    <a:pPr>
                      <a:defRPr sz="1400" b="1"/>
                    </a:pPr>
                    <a:endParaRPr lang="en-US" sz="1400" b="1" baseline="0"/>
                  </a:p>
                  <a:p>
                    <a:pPr>
                      <a:defRPr sz="1400" b="1"/>
                    </a:pPr>
                    <a:fld id="{9147A792-EA0F-412B-8477-4613038179B5}" type="PERCENTAGE">
                      <a:rPr lang="en-US" sz="1400" b="1"/>
                      <a:pPr>
                        <a:defRPr sz="1400" b="1"/>
                      </a:pPr>
                      <a:t>[POURCENTAGE]</a:t>
                    </a:fld>
                    <a:endParaRPr lang="fr-FR"/>
                  </a:p>
                </c:rich>
              </c:tx>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fr-FR"/>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2558518101638073"/>
                      <c:h val="0.22358179499460451"/>
                    </c:manualLayout>
                  </c15:layout>
                  <c15:dlblFieldTable/>
                  <c15:showDataLabelsRange val="0"/>
                </c:ext>
                <c:ext xmlns:c16="http://schemas.microsoft.com/office/drawing/2014/chart" uri="{C3380CC4-5D6E-409C-BE32-E72D297353CC}">
                  <c16:uniqueId val="{00000001-7BA5-4604-9D8E-6174B79B9DDF}"/>
                </c:ext>
              </c:extLst>
            </c:dLbl>
            <c:dLbl>
              <c:idx val="1"/>
              <c:layout>
                <c:manualLayout>
                  <c:x val="-5.854128286179934E-2"/>
                  <c:y val="8.8111579809917281E-2"/>
                </c:manualLayout>
              </c:layout>
              <c:tx>
                <c:rich>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fld id="{D10B4EF5-3FC7-4E6B-8050-64CCDBB2A11E}" type="CATEGORYNAME">
                      <a:rPr lang="en-US" sz="1800" b="1">
                        <a:highlight>
                          <a:srgbClr val="C3D652"/>
                        </a:highlight>
                      </a:rPr>
                      <a:pPr>
                        <a:defRPr sz="1400" b="1"/>
                      </a:pPr>
                      <a:t>[NOM DE CATÉGORIE]</a:t>
                    </a:fld>
                    <a:endParaRPr lang="en-US" sz="1800" b="1" baseline="0">
                      <a:highlight>
                        <a:srgbClr val="C3D652"/>
                      </a:highlight>
                    </a:endParaRPr>
                  </a:p>
                  <a:p>
                    <a:pPr>
                      <a:defRPr sz="1400" b="1"/>
                    </a:pPr>
                    <a:endParaRPr lang="en-US" sz="1600" b="1" baseline="0"/>
                  </a:p>
                  <a:p>
                    <a:pPr>
                      <a:defRPr sz="1400" b="1"/>
                    </a:pPr>
                    <a:fld id="{195C69A3-39E8-45C7-AB47-5EA579075140}" type="PERCENTAGE">
                      <a:rPr lang="en-US" sz="1600" b="1"/>
                      <a:pPr>
                        <a:defRPr sz="1400" b="1"/>
                      </a:pPr>
                      <a:t>[POURCENTAGE]</a:t>
                    </a:fld>
                    <a:endParaRPr lang="fr-FR"/>
                  </a:p>
                </c:rich>
              </c:tx>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fr-F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1651810292592119"/>
                      <c:h val="0.26781739597098558"/>
                    </c:manualLayout>
                  </c15:layout>
                  <c15:dlblFieldTable/>
                  <c15:showDataLabelsRange val="0"/>
                </c:ext>
                <c:ext xmlns:c16="http://schemas.microsoft.com/office/drawing/2014/chart" uri="{C3380CC4-5D6E-409C-BE32-E72D297353CC}">
                  <c16:uniqueId val="{00000003-7BA5-4604-9D8E-6174B79B9DDF}"/>
                </c:ext>
              </c:extLst>
            </c:dLbl>
            <c:dLbl>
              <c:idx val="2"/>
              <c:layout>
                <c:manualLayout>
                  <c:x val="-9.0732694447201528E-2"/>
                  <c:y val="-0.10876859920202797"/>
                </c:manualLayout>
              </c:layout>
              <c:tx>
                <c:rich>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fld id="{05B43216-5752-4761-A5B7-179B071D455A}" type="CATEGORYNAME">
                      <a:rPr lang="en-US" sz="1800" b="1">
                        <a:highlight>
                          <a:srgbClr val="C3D652"/>
                        </a:highlight>
                      </a:rPr>
                      <a:pPr>
                        <a:defRPr sz="1400" b="1"/>
                      </a:pPr>
                      <a:t>[NOM DE CATÉGORIE]</a:t>
                    </a:fld>
                    <a:endParaRPr lang="en-US" sz="1800" b="1" baseline="0">
                      <a:highlight>
                        <a:srgbClr val="C3D652"/>
                      </a:highlight>
                    </a:endParaRPr>
                  </a:p>
                  <a:p>
                    <a:pPr>
                      <a:defRPr sz="1400" b="1"/>
                    </a:pPr>
                    <a:fld id="{B45015B3-87E9-44D3-A1BF-3C69A9A58060}" type="PERCENTAGE">
                      <a:rPr lang="en-US" sz="1400" b="1"/>
                      <a:pPr>
                        <a:defRPr sz="1400" b="1"/>
                      </a:pPr>
                      <a:t>[POURCENTAGE]</a:t>
                    </a:fld>
                    <a:endParaRPr lang="fr-FR"/>
                  </a:p>
                </c:rich>
              </c:tx>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fr-F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4373204706760745"/>
                      <c:h val="0.22095002180521361"/>
                    </c:manualLayout>
                  </c15:layout>
                  <c15:dlblFieldTable/>
                  <c15:showDataLabelsRange val="0"/>
                </c:ext>
                <c:ext xmlns:c16="http://schemas.microsoft.com/office/drawing/2014/chart" uri="{C3380CC4-5D6E-409C-BE32-E72D297353CC}">
                  <c16:uniqueId val="{00000005-7BA5-4604-9D8E-6174B79B9DDF}"/>
                </c:ext>
              </c:extLst>
            </c:dLbl>
            <c:dLbl>
              <c:idx val="3"/>
              <c:layout>
                <c:manualLayout>
                  <c:x val="0.11116056796573816"/>
                  <c:y val="-7.1975209616083738E-2"/>
                </c:manualLayout>
              </c:layout>
              <c:tx>
                <c:rich>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fld id="{6D4C8100-6836-4414-9C34-FDC240C056B0}" type="CATEGORYNAME">
                      <a:rPr lang="fr-FR" sz="1800" b="1">
                        <a:highlight>
                          <a:srgbClr val="C3D652"/>
                        </a:highlight>
                      </a:rPr>
                      <a:pPr>
                        <a:defRPr sz="1400" b="1"/>
                      </a:pPr>
                      <a:t>[NOM DE CATÉGORIE]</a:t>
                    </a:fld>
                    <a:endParaRPr lang="fr-FR" sz="1800" b="1" baseline="0">
                      <a:highlight>
                        <a:srgbClr val="C3D652"/>
                      </a:highlight>
                    </a:endParaRPr>
                  </a:p>
                  <a:p>
                    <a:pPr>
                      <a:defRPr sz="1400" b="1"/>
                    </a:pPr>
                    <a:fld id="{BC1BE6D1-F5F1-48A5-A587-69E42CC3D11A}" type="PERCENTAGE">
                      <a:rPr lang="fr-FR" sz="1400" b="1"/>
                      <a:pPr>
                        <a:defRPr sz="1400" b="1"/>
                      </a:pPr>
                      <a:t>[POURCENTAGE]</a:t>
                    </a:fld>
                    <a:endParaRPr lang="fr-FR"/>
                  </a:p>
                </c:rich>
              </c:tx>
              <c:spPr>
                <a:noFill/>
                <a:ln>
                  <a:noFill/>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fr-F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3360636736701865"/>
                      <c:h val="0.29122030318593367"/>
                    </c:manualLayout>
                  </c15:layout>
                  <c15:dlblFieldTable/>
                  <c15:showDataLabelsRange val="0"/>
                </c:ext>
                <c:ext xmlns:c16="http://schemas.microsoft.com/office/drawing/2014/chart" uri="{C3380CC4-5D6E-409C-BE32-E72D297353CC}">
                  <c16:uniqueId val="{00000007-7BA5-4604-9D8E-6174B79B9DDF}"/>
                </c:ext>
              </c:extLst>
            </c:dLbl>
            <c:dLbl>
              <c:idx val="4"/>
              <c:layout>
                <c:manualLayout>
                  <c:x val="6.8572635466885801E-2"/>
                  <c:y val="8.4904987506708288E-2"/>
                </c:manualLayout>
              </c:layout>
              <c:tx>
                <c:rich>
                  <a:bodyPr/>
                  <a:lstStyle/>
                  <a:p>
                    <a:fld id="{C8D9840D-CE90-4E27-9B9C-940A41A368C6}" type="CATEGORYNAME">
                      <a:rPr lang="en-US" sz="1800">
                        <a:highlight>
                          <a:srgbClr val="FFFF00"/>
                        </a:highlight>
                      </a:rPr>
                      <a:pPr/>
                      <a:t>[NOM DE CATÉGORIE]</a:t>
                    </a:fld>
                    <a:r>
                      <a:rPr lang="en-US" baseline="0"/>
                      <a:t>
</a:t>
                    </a:r>
                    <a:fld id="{F718F828-D598-4CF1-BE4B-668577910324}" type="PERCENTAGE">
                      <a:rPr lang="en-US" baseline="0"/>
                      <a:pPr/>
                      <a:t>[POURCENTAGE]</a:t>
                    </a:fld>
                    <a:endParaRPr lang="en-US" baseline="0"/>
                  </a:p>
                </c:rich>
              </c:tx>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7BA5-4604-9D8E-6174B79B9DDF}"/>
                </c:ext>
              </c:extLst>
            </c:dLbl>
            <c:dLbl>
              <c:idx val="5"/>
              <c:layout>
                <c:manualLayout>
                  <c:x val="8.2922296469129117E-2"/>
                  <c:y val="0.22567521008679287"/>
                </c:manualLayout>
              </c:layout>
              <c:tx>
                <c:rich>
                  <a:bodyPr rot="0" spcFirstLastPara="1" vertOverflow="ellipsis" vert="horz" wrap="square" lIns="38100" tIns="19050" rIns="38100" bIns="19050" anchor="ctr" anchorCtr="1">
                    <a:noAutofit/>
                  </a:bodyPr>
                  <a:lstStyle/>
                  <a:p>
                    <a:pPr>
                      <a:defRPr sz="1400" b="1" i="0" u="none" strike="noStrike" kern="1200" baseline="0">
                        <a:solidFill>
                          <a:schemeClr val="dk1"/>
                        </a:solidFill>
                        <a:latin typeface="+mn-lt"/>
                        <a:ea typeface="+mn-ea"/>
                        <a:cs typeface="+mn-cs"/>
                      </a:defRPr>
                    </a:pPr>
                    <a:fld id="{059BD1E5-1D07-4747-8CCA-0C4BB633EC9A}" type="CATEGORYNAME">
                      <a:rPr lang="en-US" sz="1800">
                        <a:highlight>
                          <a:srgbClr val="FFFF00"/>
                        </a:highlight>
                      </a:rPr>
                      <a:pPr>
                        <a:defRPr sz="1400" b="1"/>
                      </a:pPr>
                      <a:t>[NOM DE CATÉGORIE]</a:t>
                    </a:fld>
                    <a:r>
                      <a:rPr lang="en-US" sz="1600" baseline="0">
                        <a:highlight>
                          <a:srgbClr val="FFFF00"/>
                        </a:highlight>
                      </a:rPr>
                      <a:t>
</a:t>
                    </a:r>
                    <a:fld id="{DFD329B4-9858-4CCD-83FE-7882F0B3BDA8}" type="PERCENTAGE">
                      <a:rPr lang="en-US" sz="1600" baseline="0">
                        <a:highlight>
                          <a:srgbClr val="FFFF00"/>
                        </a:highlight>
                      </a:rPr>
                      <a:pPr>
                        <a:defRPr sz="1400" b="1"/>
                      </a:pPr>
                      <a:t>[POURCENTAGE]</a:t>
                    </a:fld>
                    <a:endParaRPr lang="en-US" sz="1600" baseline="0">
                      <a:highlight>
                        <a:srgbClr val="FFFF00"/>
                      </a:highlight>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dk1"/>
                      </a:solidFill>
                      <a:latin typeface="+mn-lt"/>
                      <a:ea typeface="+mn-ea"/>
                      <a:cs typeface="+mn-cs"/>
                    </a:defRPr>
                  </a:pPr>
                  <a:endParaRPr lang="fr-FR"/>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7562875076478196"/>
                      <c:h val="0.17562985614607618"/>
                    </c:manualLayout>
                  </c15:layout>
                  <c15:dlblFieldTable/>
                  <c15:showDataLabelsRange val="0"/>
                </c:ext>
                <c:ext xmlns:c16="http://schemas.microsoft.com/office/drawing/2014/chart" uri="{C3380CC4-5D6E-409C-BE32-E72D297353CC}">
                  <c16:uniqueId val="{0000000B-7BA5-4604-9D8E-6174B79B9D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solidFill>
                    <a:latin typeface="+mn-lt"/>
                    <a:ea typeface="+mn-ea"/>
                    <a:cs typeface="+mn-cs"/>
                  </a:defRPr>
                </a:pPr>
                <a:endParaRPr lang="fr-FR"/>
              </a:p>
            </c:txPr>
            <c:dLblPos val="outEnd"/>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RRF!$A$3:$A$8</c:f>
              <c:strCache>
                <c:ptCount val="6"/>
                <c:pt idx="0">
                  <c:v>Fiscalité directe</c:v>
                </c:pt>
                <c:pt idx="1">
                  <c:v>Reversements Métro</c:v>
                </c:pt>
                <c:pt idx="2">
                  <c:v>Dotations et participations</c:v>
                </c:pt>
                <c:pt idx="3">
                  <c:v>Autres taxes et compensations fiscales</c:v>
                </c:pt>
                <c:pt idx="4">
                  <c:v>Produits des services</c:v>
                </c:pt>
                <c:pt idx="5">
                  <c:v>Autres recettes</c:v>
                </c:pt>
              </c:strCache>
            </c:strRef>
          </c:cat>
          <c:val>
            <c:numRef>
              <c:f>RRF!$B$3:$B$8</c:f>
              <c:numCache>
                <c:formatCode>_-* #\ ##0_-;\-* #\ ##0_-;_-* "-"??_-;_-@_-</c:formatCode>
                <c:ptCount val="6"/>
                <c:pt idx="0">
                  <c:v>10771734</c:v>
                </c:pt>
                <c:pt idx="1">
                  <c:v>7375000</c:v>
                </c:pt>
                <c:pt idx="2">
                  <c:v>1397543</c:v>
                </c:pt>
                <c:pt idx="3">
                  <c:v>645000</c:v>
                </c:pt>
                <c:pt idx="4">
                  <c:v>1330000</c:v>
                </c:pt>
                <c:pt idx="5">
                  <c:v>865105</c:v>
                </c:pt>
              </c:numCache>
            </c:numRef>
          </c:val>
          <c:extLst>
            <c:ext xmlns:c16="http://schemas.microsoft.com/office/drawing/2014/chart" uri="{C3380CC4-5D6E-409C-BE32-E72D297353CC}">
              <c16:uniqueId val="{0000000C-7BA5-4604-9D8E-6174B79B9DDF}"/>
            </c:ext>
          </c:extLst>
        </c:ser>
        <c:dLbls>
          <c:showLegendKey val="0"/>
          <c:showVal val="0"/>
          <c:showCatName val="1"/>
          <c:showSerName val="0"/>
          <c:showPercent val="1"/>
          <c:showBubbleSize val="0"/>
          <c:showLeaderLines val="1"/>
        </c:dLbls>
        <c:firstSliceAng val="101"/>
      </c:pieChart>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94-4FE6-941A-1B116AA259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194-4FE6-941A-1B116AA259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94-4FE6-941A-1B116AA2598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194-4FE6-941A-1B116AA2598D}"/>
              </c:ext>
            </c:extLst>
          </c:dPt>
          <c:dLbls>
            <c:dLbl>
              <c:idx val="0"/>
              <c:layout>
                <c:manualLayout>
                  <c:x val="2.672828643067289E-3"/>
                  <c:y val="0"/>
                </c:manualLayout>
              </c:layout>
              <c:tx>
                <c:rich>
                  <a:bodyPr/>
                  <a:lstStyle/>
                  <a:p>
                    <a:fld id="{9C867F73-59D7-4941-80AD-C3530DF701F7}" type="CATEGORYNAME">
                      <a:rPr lang="en-US" sz="1800" b="1"/>
                      <a:pPr/>
                      <a:t>[NOM DE CATÉGORIE]</a:t>
                    </a:fld>
                    <a:r>
                      <a:rPr lang="en-US" sz="1800" b="1" baseline="0"/>
                      <a:t>
</a:t>
                    </a:r>
                    <a:fld id="{80C8F3FB-7555-4949-B2C0-4B3225D1B0B5}" type="PERCENTAGE">
                      <a:rPr lang="en-US" sz="1800" b="1" baseline="0"/>
                      <a:pPr/>
                      <a:t>[POURCENTAGE]</a:t>
                    </a:fld>
                    <a:endParaRPr lang="en-US" sz="1800" b="1" baseline="0"/>
                  </a:p>
                </c:rich>
              </c:tx>
              <c:dLblPos val="bestFit"/>
              <c:showLegendKey val="0"/>
              <c:showVal val="0"/>
              <c:showCatName val="1"/>
              <c:showSerName val="0"/>
              <c:showPercent val="1"/>
              <c:showBubbleSize val="0"/>
              <c:extLst>
                <c:ext xmlns:c15="http://schemas.microsoft.com/office/drawing/2012/chart" uri="{CE6537A1-D6FC-4f65-9D91-7224C49458BB}">
                  <c15:layout>
                    <c:manualLayout>
                      <c:w val="0.19603378325345425"/>
                      <c:h val="0.212860081280348"/>
                    </c:manualLayout>
                  </c15:layout>
                  <c15:dlblFieldTable/>
                  <c15:showDataLabelsRange val="0"/>
                </c:ext>
                <c:ext xmlns:c16="http://schemas.microsoft.com/office/drawing/2014/chart" uri="{C3380CC4-5D6E-409C-BE32-E72D297353CC}">
                  <c16:uniqueId val="{00000001-7194-4FE6-941A-1B116AA2598D}"/>
                </c:ext>
              </c:extLst>
            </c:dLbl>
            <c:dLbl>
              <c:idx val="1"/>
              <c:tx>
                <c:rich>
                  <a:bodyPr/>
                  <a:lstStyle/>
                  <a:p>
                    <a:fld id="{1457CD42-AB62-4B85-910A-758AEED54EAA}" type="CATEGORYNAME">
                      <a:rPr lang="fr-FR" sz="1800" b="1"/>
                      <a:pPr/>
                      <a:t>[NOM DE CATÉGORIE]</a:t>
                    </a:fld>
                    <a:r>
                      <a:rPr lang="fr-FR" sz="1800" baseline="0"/>
                      <a:t>
</a:t>
                    </a:r>
                    <a:fld id="{A25E63D5-E48A-4949-A6DC-91F22A80AFA6}" type="PERCENTAGE">
                      <a:rPr lang="fr-FR" sz="1800" baseline="0"/>
                      <a:pPr/>
                      <a:t>[POURCENTAGE]</a:t>
                    </a:fld>
                    <a:endParaRPr lang="fr-FR" sz="1800" baseline="0"/>
                  </a:p>
                </c:rich>
              </c:tx>
              <c:dLblPos val="outEnd"/>
              <c:showLegendKey val="0"/>
              <c:showVal val="0"/>
              <c:showCatName val="1"/>
              <c:showSerName val="0"/>
              <c:showPercent val="1"/>
              <c:showBubbleSize val="0"/>
              <c:extLst>
                <c:ext xmlns:c15="http://schemas.microsoft.com/office/drawing/2012/chart" uri="{CE6537A1-D6FC-4f65-9D91-7224C49458BB}">
                  <c15:layout>
                    <c:manualLayout>
                      <c:w val="0.18548654762420144"/>
                      <c:h val="0.23393153507792647"/>
                    </c:manualLayout>
                  </c15:layout>
                  <c15:dlblFieldTable/>
                  <c15:showDataLabelsRange val="0"/>
                </c:ext>
                <c:ext xmlns:c16="http://schemas.microsoft.com/office/drawing/2014/chart" uri="{C3380CC4-5D6E-409C-BE32-E72D297353CC}">
                  <c16:uniqueId val="{00000003-7194-4FE6-941A-1B116AA2598D}"/>
                </c:ext>
              </c:extLst>
            </c:dLbl>
            <c:dLbl>
              <c:idx val="2"/>
              <c:tx>
                <c:rich>
                  <a:bodyPr/>
                  <a:lstStyle/>
                  <a:p>
                    <a:fld id="{27520C3B-7533-45FD-8510-E50F1184997E}" type="CATEGORYNAME">
                      <a:rPr lang="en-US" sz="1800" b="1"/>
                      <a:pPr/>
                      <a:t>[NOM DE CATÉGORIE]</a:t>
                    </a:fld>
                    <a:r>
                      <a:rPr lang="en-US" b="1" baseline="0"/>
                      <a:t>
</a:t>
                    </a:r>
                    <a:fld id="{A2B5E915-02D2-4413-A847-E396AFED0599}" type="PERCENTAGE">
                      <a:rPr lang="en-US" sz="1800" b="1" baseline="0"/>
                      <a:pPr/>
                      <a:t>[POURCENTAGE]</a:t>
                    </a:fld>
                    <a:endParaRPr lang="en-US" b="1" baseline="0"/>
                  </a:p>
                </c:rich>
              </c:tx>
              <c:dLblPos val="outEnd"/>
              <c:showLegendKey val="0"/>
              <c:showVal val="0"/>
              <c:showCatName val="1"/>
              <c:showSerName val="0"/>
              <c:showPercent val="1"/>
              <c:showBubbleSize val="0"/>
              <c:extLst>
                <c:ext xmlns:c15="http://schemas.microsoft.com/office/drawing/2012/chart" uri="{CE6537A1-D6FC-4f65-9D91-7224C49458BB}">
                  <c15:layout>
                    <c:manualLayout>
                      <c:w val="0.17259945778423924"/>
                      <c:h val="0.17152740446111556"/>
                    </c:manualLayout>
                  </c15:layout>
                  <c15:dlblFieldTable/>
                  <c15:showDataLabelsRange val="0"/>
                </c:ext>
                <c:ext xmlns:c16="http://schemas.microsoft.com/office/drawing/2014/chart" uri="{C3380CC4-5D6E-409C-BE32-E72D297353CC}">
                  <c16:uniqueId val="{00000005-7194-4FE6-941A-1B116AA2598D}"/>
                </c:ext>
              </c:extLst>
            </c:dLbl>
            <c:dLbl>
              <c:idx val="3"/>
              <c:layout>
                <c:manualLayout>
                  <c:x val="0.28587181113617394"/>
                  <c:y val="0"/>
                </c:manualLayout>
              </c:layout>
              <c:tx>
                <c:rich>
                  <a:bodyPr/>
                  <a:lstStyle/>
                  <a:p>
                    <a:fld id="{325A2EAA-2B50-4C3F-B4D1-B579FE060908}" type="CATEGORYNAME">
                      <a:rPr lang="en-US" sz="1800" b="1"/>
                      <a:pPr/>
                      <a:t>[NOM DE CATÉGORIE]</a:t>
                    </a:fld>
                    <a:r>
                      <a:rPr lang="en-US" sz="1800" b="1" baseline="0"/>
                      <a:t>
</a:t>
                    </a:r>
                    <a:fld id="{6F861F15-3BE7-4109-8320-99237A7B23A8}" type="PERCENTAGE">
                      <a:rPr lang="en-US" sz="1800" b="1" baseline="0"/>
                      <a:pPr/>
                      <a:t>[POURCENTAGE]</a:t>
                    </a:fld>
                    <a:endParaRPr lang="en-US" sz="1800" b="1" baseline="0"/>
                  </a:p>
                </c:rich>
              </c:tx>
              <c:dLblPos val="bestFit"/>
              <c:showLegendKey val="0"/>
              <c:showVal val="0"/>
              <c:showCatName val="1"/>
              <c:showSerName val="0"/>
              <c:showPercent val="1"/>
              <c:showBubbleSize val="0"/>
              <c:extLst>
                <c:ext xmlns:c15="http://schemas.microsoft.com/office/drawing/2012/chart" uri="{CE6537A1-D6FC-4f65-9D91-7224C49458BB}">
                  <c15:layout>
                    <c:manualLayout>
                      <c:w val="0.2371088013462373"/>
                      <c:h val="0.15939007970072386"/>
                    </c:manualLayout>
                  </c15:layout>
                  <c15:dlblFieldTable/>
                  <c15:showDataLabelsRange val="0"/>
                </c:ext>
                <c:ext xmlns:c16="http://schemas.microsoft.com/office/drawing/2014/chart" uri="{C3380CC4-5D6E-409C-BE32-E72D297353CC}">
                  <c16:uniqueId val="{00000007-7194-4FE6-941A-1B116AA2598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DRF!$A$3:$A$6</c:f>
              <c:strCache>
                <c:ptCount val="4"/>
                <c:pt idx="0">
                  <c:v>Dépenses de personnel</c:v>
                </c:pt>
                <c:pt idx="1">
                  <c:v>Charges à caractère général</c:v>
                </c:pt>
                <c:pt idx="2">
                  <c:v>Autres charges</c:v>
                </c:pt>
                <c:pt idx="3">
                  <c:v>Charges financières</c:v>
                </c:pt>
              </c:strCache>
            </c:strRef>
          </c:cat>
          <c:val>
            <c:numRef>
              <c:f>DRF!$C$3:$C$6</c:f>
              <c:numCache>
                <c:formatCode>0%</c:formatCode>
                <c:ptCount val="4"/>
                <c:pt idx="0">
                  <c:v>0.65070572186436437</c:v>
                </c:pt>
                <c:pt idx="1">
                  <c:v>0.21286323856131917</c:v>
                </c:pt>
                <c:pt idx="2">
                  <c:v>0.12015522151938879</c:v>
                </c:pt>
                <c:pt idx="3">
                  <c:v>1.6275818054927726E-2</c:v>
                </c:pt>
              </c:numCache>
            </c:numRef>
          </c:val>
          <c:extLst>
            <c:ext xmlns:c16="http://schemas.microsoft.com/office/drawing/2014/chart" uri="{C3380CC4-5D6E-409C-BE32-E72D297353CC}">
              <c16:uniqueId val="{00000008-7194-4FE6-941A-1B116AA2598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a:t>Comparaison</a:t>
            </a:r>
            <a:r>
              <a:rPr lang="fr-FR" sz="1600" b="1" baseline="0"/>
              <a:t> épargne brute ROB 2023/2022</a:t>
            </a:r>
            <a:endParaRPr lang="fr-FR"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7339487435011505"/>
          <c:y val="0.17123730378578025"/>
          <c:w val="0.80440140652693182"/>
          <c:h val="0.61605085029191298"/>
        </c:manualLayout>
      </c:layout>
      <c:lineChart>
        <c:grouping val="standard"/>
        <c:varyColors val="0"/>
        <c:ser>
          <c:idx val="0"/>
          <c:order val="0"/>
          <c:tx>
            <c:strRef>
              <c:f>EB!$S$38</c:f>
              <c:strCache>
                <c:ptCount val="1"/>
                <c:pt idx="0">
                  <c:v>CA 2017</c:v>
                </c:pt>
              </c:strCache>
            </c:strRef>
          </c:tx>
          <c:spPr>
            <a:ln w="28575" cap="rnd">
              <a:solidFill>
                <a:schemeClr val="accent1"/>
              </a:solidFill>
              <a:round/>
            </a:ln>
            <a:effectLst/>
          </c:spPr>
          <c:marker>
            <c:symbol val="none"/>
          </c:marker>
          <c:cat>
            <c:numRef>
              <c:f>EB!$R$39:$R$42</c:f>
              <c:numCache>
                <c:formatCode>General</c:formatCode>
                <c:ptCount val="4"/>
                <c:pt idx="0">
                  <c:v>2023</c:v>
                </c:pt>
                <c:pt idx="1">
                  <c:v>2024</c:v>
                </c:pt>
                <c:pt idx="2">
                  <c:v>2025</c:v>
                </c:pt>
                <c:pt idx="3">
                  <c:v>2026</c:v>
                </c:pt>
              </c:numCache>
            </c:numRef>
          </c:cat>
          <c:val>
            <c:numRef>
              <c:f>EB!$S$39:$S$42</c:f>
            </c:numRef>
          </c:val>
          <c:smooth val="0"/>
          <c:extLst>
            <c:ext xmlns:c16="http://schemas.microsoft.com/office/drawing/2014/chart" uri="{C3380CC4-5D6E-409C-BE32-E72D297353CC}">
              <c16:uniqueId val="{00000000-0B1E-4BC6-8091-89A29DDC1A1C}"/>
            </c:ext>
          </c:extLst>
        </c:ser>
        <c:ser>
          <c:idx val="1"/>
          <c:order val="1"/>
          <c:tx>
            <c:strRef>
              <c:f>EB!$T$38</c:f>
              <c:strCache>
                <c:ptCount val="1"/>
                <c:pt idx="0">
                  <c:v>CA 2018</c:v>
                </c:pt>
              </c:strCache>
            </c:strRef>
          </c:tx>
          <c:spPr>
            <a:ln w="28575" cap="rnd">
              <a:solidFill>
                <a:schemeClr val="accent2"/>
              </a:solidFill>
              <a:round/>
            </a:ln>
            <a:effectLst/>
          </c:spPr>
          <c:marker>
            <c:symbol val="none"/>
          </c:marker>
          <c:cat>
            <c:numRef>
              <c:f>EB!$R$39:$R$42</c:f>
              <c:numCache>
                <c:formatCode>General</c:formatCode>
                <c:ptCount val="4"/>
                <c:pt idx="0">
                  <c:v>2023</c:v>
                </c:pt>
                <c:pt idx="1">
                  <c:v>2024</c:v>
                </c:pt>
                <c:pt idx="2">
                  <c:v>2025</c:v>
                </c:pt>
                <c:pt idx="3">
                  <c:v>2026</c:v>
                </c:pt>
              </c:numCache>
            </c:numRef>
          </c:cat>
          <c:val>
            <c:numRef>
              <c:f>EB!$T$39:$T$42</c:f>
            </c:numRef>
          </c:val>
          <c:smooth val="0"/>
          <c:extLst>
            <c:ext xmlns:c16="http://schemas.microsoft.com/office/drawing/2014/chart" uri="{C3380CC4-5D6E-409C-BE32-E72D297353CC}">
              <c16:uniqueId val="{00000001-0B1E-4BC6-8091-89A29DDC1A1C}"/>
            </c:ext>
          </c:extLst>
        </c:ser>
        <c:ser>
          <c:idx val="2"/>
          <c:order val="2"/>
          <c:tx>
            <c:strRef>
              <c:f>EB!$U$38</c:f>
              <c:strCache>
                <c:ptCount val="1"/>
                <c:pt idx="0">
                  <c:v>CA 2019</c:v>
                </c:pt>
              </c:strCache>
            </c:strRef>
          </c:tx>
          <c:spPr>
            <a:ln w="28575" cap="rnd">
              <a:solidFill>
                <a:schemeClr val="accent3"/>
              </a:solidFill>
              <a:round/>
            </a:ln>
            <a:effectLst/>
          </c:spPr>
          <c:marker>
            <c:symbol val="none"/>
          </c:marker>
          <c:cat>
            <c:numRef>
              <c:f>EB!$R$39:$R$42</c:f>
              <c:numCache>
                <c:formatCode>General</c:formatCode>
                <c:ptCount val="4"/>
                <c:pt idx="0">
                  <c:v>2023</c:v>
                </c:pt>
                <c:pt idx="1">
                  <c:v>2024</c:v>
                </c:pt>
                <c:pt idx="2">
                  <c:v>2025</c:v>
                </c:pt>
                <c:pt idx="3">
                  <c:v>2026</c:v>
                </c:pt>
              </c:numCache>
            </c:numRef>
          </c:cat>
          <c:val>
            <c:numRef>
              <c:f>EB!$U$39:$U$42</c:f>
            </c:numRef>
          </c:val>
          <c:smooth val="0"/>
          <c:extLst>
            <c:ext xmlns:c16="http://schemas.microsoft.com/office/drawing/2014/chart" uri="{C3380CC4-5D6E-409C-BE32-E72D297353CC}">
              <c16:uniqueId val="{00000002-0B1E-4BC6-8091-89A29DDC1A1C}"/>
            </c:ext>
          </c:extLst>
        </c:ser>
        <c:ser>
          <c:idx val="3"/>
          <c:order val="3"/>
          <c:tx>
            <c:strRef>
              <c:f>EB!$V$38</c:f>
              <c:strCache>
                <c:ptCount val="1"/>
                <c:pt idx="0">
                  <c:v>CA 2020</c:v>
                </c:pt>
              </c:strCache>
            </c:strRef>
          </c:tx>
          <c:spPr>
            <a:ln w="28575" cap="rnd">
              <a:solidFill>
                <a:schemeClr val="accent4"/>
              </a:solidFill>
              <a:round/>
            </a:ln>
            <a:effectLst/>
          </c:spPr>
          <c:marker>
            <c:symbol val="none"/>
          </c:marker>
          <c:cat>
            <c:numRef>
              <c:f>EB!$R$39:$R$42</c:f>
              <c:numCache>
                <c:formatCode>General</c:formatCode>
                <c:ptCount val="4"/>
                <c:pt idx="0">
                  <c:v>2023</c:v>
                </c:pt>
                <c:pt idx="1">
                  <c:v>2024</c:v>
                </c:pt>
                <c:pt idx="2">
                  <c:v>2025</c:v>
                </c:pt>
                <c:pt idx="3">
                  <c:v>2026</c:v>
                </c:pt>
              </c:numCache>
            </c:numRef>
          </c:cat>
          <c:val>
            <c:numRef>
              <c:f>EB!$V$39:$V$42</c:f>
            </c:numRef>
          </c:val>
          <c:smooth val="0"/>
          <c:extLst>
            <c:ext xmlns:c16="http://schemas.microsoft.com/office/drawing/2014/chart" uri="{C3380CC4-5D6E-409C-BE32-E72D297353CC}">
              <c16:uniqueId val="{00000003-0B1E-4BC6-8091-89A29DDC1A1C}"/>
            </c:ext>
          </c:extLst>
        </c:ser>
        <c:ser>
          <c:idx val="4"/>
          <c:order val="4"/>
          <c:tx>
            <c:strRef>
              <c:f>EB!$W$38</c:f>
              <c:strCache>
                <c:ptCount val="1"/>
                <c:pt idx="0">
                  <c:v>CA 2021</c:v>
                </c:pt>
              </c:strCache>
            </c:strRef>
          </c:tx>
          <c:spPr>
            <a:ln w="28575" cap="rnd">
              <a:solidFill>
                <a:schemeClr val="accent5"/>
              </a:solidFill>
              <a:round/>
            </a:ln>
            <a:effectLst/>
          </c:spPr>
          <c:marker>
            <c:symbol val="none"/>
          </c:marker>
          <c:cat>
            <c:numRef>
              <c:f>EB!$R$39:$R$42</c:f>
              <c:numCache>
                <c:formatCode>General</c:formatCode>
                <c:ptCount val="4"/>
                <c:pt idx="0">
                  <c:v>2023</c:v>
                </c:pt>
                <c:pt idx="1">
                  <c:v>2024</c:v>
                </c:pt>
                <c:pt idx="2">
                  <c:v>2025</c:v>
                </c:pt>
                <c:pt idx="3">
                  <c:v>2026</c:v>
                </c:pt>
              </c:numCache>
            </c:numRef>
          </c:cat>
          <c:val>
            <c:numRef>
              <c:f>EB!$W$39:$W$42</c:f>
            </c:numRef>
          </c:val>
          <c:smooth val="0"/>
          <c:extLst>
            <c:ext xmlns:c16="http://schemas.microsoft.com/office/drawing/2014/chart" uri="{C3380CC4-5D6E-409C-BE32-E72D297353CC}">
              <c16:uniqueId val="{00000004-0B1E-4BC6-8091-89A29DDC1A1C}"/>
            </c:ext>
          </c:extLst>
        </c:ser>
        <c:ser>
          <c:idx val="5"/>
          <c:order val="5"/>
          <c:tx>
            <c:strRef>
              <c:f>EB!$X$38</c:f>
              <c:strCache>
                <c:ptCount val="1"/>
                <c:pt idx="0">
                  <c:v>Moyenne 
CA 17-21</c:v>
                </c:pt>
              </c:strCache>
            </c:strRef>
          </c:tx>
          <c:spPr>
            <a:ln w="28575" cap="rnd">
              <a:solidFill>
                <a:schemeClr val="accent6"/>
              </a:solidFill>
              <a:round/>
            </a:ln>
            <a:effectLst/>
          </c:spPr>
          <c:marker>
            <c:symbol val="none"/>
          </c:marker>
          <c:cat>
            <c:numRef>
              <c:f>EB!$R$39:$R$42</c:f>
              <c:numCache>
                <c:formatCode>General</c:formatCode>
                <c:ptCount val="4"/>
                <c:pt idx="0">
                  <c:v>2023</c:v>
                </c:pt>
                <c:pt idx="1">
                  <c:v>2024</c:v>
                </c:pt>
                <c:pt idx="2">
                  <c:v>2025</c:v>
                </c:pt>
                <c:pt idx="3">
                  <c:v>2026</c:v>
                </c:pt>
              </c:numCache>
            </c:numRef>
          </c:cat>
          <c:val>
            <c:numRef>
              <c:f>EB!$X$39:$X$42</c:f>
            </c:numRef>
          </c:val>
          <c:smooth val="0"/>
          <c:extLst>
            <c:ext xmlns:c16="http://schemas.microsoft.com/office/drawing/2014/chart" uri="{C3380CC4-5D6E-409C-BE32-E72D297353CC}">
              <c16:uniqueId val="{00000005-0B1E-4BC6-8091-89A29DDC1A1C}"/>
            </c:ext>
          </c:extLst>
        </c:ser>
        <c:ser>
          <c:idx val="6"/>
          <c:order val="6"/>
          <c:tx>
            <c:strRef>
              <c:f>EB!$Y$38</c:f>
              <c:strCache>
                <c:ptCount val="1"/>
                <c:pt idx="0">
                  <c:v>BS22</c:v>
                </c:pt>
              </c:strCache>
            </c:strRef>
          </c:tx>
          <c:spPr>
            <a:ln w="28575" cap="rnd">
              <a:solidFill>
                <a:schemeClr val="accent1">
                  <a:lumMod val="60000"/>
                </a:schemeClr>
              </a:solidFill>
              <a:round/>
            </a:ln>
            <a:effectLst/>
          </c:spPr>
          <c:marker>
            <c:symbol val="none"/>
          </c:marker>
          <c:cat>
            <c:numRef>
              <c:f>EB!$R$39:$R$42</c:f>
              <c:numCache>
                <c:formatCode>General</c:formatCode>
                <c:ptCount val="4"/>
                <c:pt idx="0">
                  <c:v>2023</c:v>
                </c:pt>
                <c:pt idx="1">
                  <c:v>2024</c:v>
                </c:pt>
                <c:pt idx="2">
                  <c:v>2025</c:v>
                </c:pt>
                <c:pt idx="3">
                  <c:v>2026</c:v>
                </c:pt>
              </c:numCache>
            </c:numRef>
          </c:cat>
          <c:val>
            <c:numRef>
              <c:f>EB!$Y$39:$Y$42</c:f>
            </c:numRef>
          </c:val>
          <c:smooth val="0"/>
          <c:extLst>
            <c:ext xmlns:c16="http://schemas.microsoft.com/office/drawing/2014/chart" uri="{C3380CC4-5D6E-409C-BE32-E72D297353CC}">
              <c16:uniqueId val="{00000006-0B1E-4BC6-8091-89A29DDC1A1C}"/>
            </c:ext>
          </c:extLst>
        </c:ser>
        <c:ser>
          <c:idx val="7"/>
          <c:order val="7"/>
          <c:tx>
            <c:strRef>
              <c:f>EB!$Z$38</c:f>
              <c:strCache>
                <c:ptCount val="1"/>
                <c:pt idx="0">
                  <c:v>CA 2022 (Budgétaire)</c:v>
                </c:pt>
              </c:strCache>
            </c:strRef>
          </c:tx>
          <c:spPr>
            <a:ln w="28575" cap="rnd">
              <a:solidFill>
                <a:schemeClr val="accent2">
                  <a:lumMod val="60000"/>
                </a:schemeClr>
              </a:solidFill>
              <a:round/>
            </a:ln>
            <a:effectLst/>
          </c:spPr>
          <c:marker>
            <c:symbol val="none"/>
          </c:marker>
          <c:cat>
            <c:numRef>
              <c:f>EB!$R$39:$R$42</c:f>
              <c:numCache>
                <c:formatCode>General</c:formatCode>
                <c:ptCount val="4"/>
                <c:pt idx="0">
                  <c:v>2023</c:v>
                </c:pt>
                <c:pt idx="1">
                  <c:v>2024</c:v>
                </c:pt>
                <c:pt idx="2">
                  <c:v>2025</c:v>
                </c:pt>
                <c:pt idx="3">
                  <c:v>2026</c:v>
                </c:pt>
              </c:numCache>
            </c:numRef>
          </c:cat>
          <c:val>
            <c:numRef>
              <c:f>EB!$Z$39:$Z$42</c:f>
            </c:numRef>
          </c:val>
          <c:smooth val="0"/>
          <c:extLst>
            <c:ext xmlns:c16="http://schemas.microsoft.com/office/drawing/2014/chart" uri="{C3380CC4-5D6E-409C-BE32-E72D297353CC}">
              <c16:uniqueId val="{00000007-0B1E-4BC6-8091-89A29DDC1A1C}"/>
            </c:ext>
          </c:extLst>
        </c:ser>
        <c:ser>
          <c:idx val="8"/>
          <c:order val="8"/>
          <c:tx>
            <c:strRef>
              <c:f>EB!$AA$38</c:f>
              <c:strCache>
                <c:ptCount val="1"/>
                <c:pt idx="0">
                  <c:v>CA 2022</c:v>
                </c:pt>
              </c:strCache>
            </c:strRef>
          </c:tx>
          <c:spPr>
            <a:ln w="28575" cap="rnd">
              <a:solidFill>
                <a:schemeClr val="accent3">
                  <a:lumMod val="60000"/>
                </a:schemeClr>
              </a:solidFill>
              <a:round/>
            </a:ln>
            <a:effectLst/>
          </c:spPr>
          <c:marker>
            <c:symbol val="none"/>
          </c:marker>
          <c:cat>
            <c:numRef>
              <c:f>EB!$R$39:$R$42</c:f>
              <c:numCache>
                <c:formatCode>General</c:formatCode>
                <c:ptCount val="4"/>
                <c:pt idx="0">
                  <c:v>2023</c:v>
                </c:pt>
                <c:pt idx="1">
                  <c:v>2024</c:v>
                </c:pt>
                <c:pt idx="2">
                  <c:v>2025</c:v>
                </c:pt>
                <c:pt idx="3">
                  <c:v>2026</c:v>
                </c:pt>
              </c:numCache>
            </c:numRef>
          </c:cat>
          <c:val>
            <c:numRef>
              <c:f>EB!$AA$39:$AA$42</c:f>
            </c:numRef>
          </c:val>
          <c:smooth val="0"/>
          <c:extLst>
            <c:ext xmlns:c16="http://schemas.microsoft.com/office/drawing/2014/chart" uri="{C3380CC4-5D6E-409C-BE32-E72D297353CC}">
              <c16:uniqueId val="{00000008-0B1E-4BC6-8091-89A29DDC1A1C}"/>
            </c:ext>
          </c:extLst>
        </c:ser>
        <c:ser>
          <c:idx val="9"/>
          <c:order val="9"/>
          <c:tx>
            <c:strRef>
              <c:f>EB!$AB$38</c:f>
              <c:strCache>
                <c:ptCount val="1"/>
                <c:pt idx="0">
                  <c:v>ROB 2022</c:v>
                </c:pt>
              </c:strCache>
            </c:strRef>
          </c:tx>
          <c:spPr>
            <a:ln w="28575" cap="rnd">
              <a:solidFill>
                <a:schemeClr val="accent4">
                  <a:lumMod val="60000"/>
                </a:schemeClr>
              </a:solidFill>
              <a:round/>
            </a:ln>
            <a:effectLst/>
          </c:spPr>
          <c:marker>
            <c:symbol val="none"/>
          </c:marker>
          <c:cat>
            <c:numRef>
              <c:f>EB!$R$39:$R$42</c:f>
              <c:numCache>
                <c:formatCode>General</c:formatCode>
                <c:ptCount val="4"/>
                <c:pt idx="0">
                  <c:v>2023</c:v>
                </c:pt>
                <c:pt idx="1">
                  <c:v>2024</c:v>
                </c:pt>
                <c:pt idx="2">
                  <c:v>2025</c:v>
                </c:pt>
                <c:pt idx="3">
                  <c:v>2026</c:v>
                </c:pt>
              </c:numCache>
            </c:numRef>
          </c:cat>
          <c:val>
            <c:numRef>
              <c:f>EB!$AB$39:$AB$42</c:f>
              <c:numCache>
                <c:formatCode>_-* #\ ##0\ "€"_-;\-* #\ ##0\ "€"_-;_-* "-"??\ "€"_-;_-@_-</c:formatCode>
                <c:ptCount val="4"/>
                <c:pt idx="0">
                  <c:v>2225000</c:v>
                </c:pt>
                <c:pt idx="1">
                  <c:v>2285000</c:v>
                </c:pt>
                <c:pt idx="2">
                  <c:v>2345000</c:v>
                </c:pt>
                <c:pt idx="3">
                  <c:v>2400000</c:v>
                </c:pt>
              </c:numCache>
            </c:numRef>
          </c:val>
          <c:smooth val="0"/>
          <c:extLst>
            <c:ext xmlns:c16="http://schemas.microsoft.com/office/drawing/2014/chart" uri="{C3380CC4-5D6E-409C-BE32-E72D297353CC}">
              <c16:uniqueId val="{00000009-0B1E-4BC6-8091-89A29DDC1A1C}"/>
            </c:ext>
          </c:extLst>
        </c:ser>
        <c:ser>
          <c:idx val="10"/>
          <c:order val="10"/>
          <c:tx>
            <c:strRef>
              <c:f>EB!$AC$38</c:f>
              <c:strCache>
                <c:ptCount val="1"/>
                <c:pt idx="0">
                  <c:v>ROB 2023</c:v>
                </c:pt>
              </c:strCache>
            </c:strRef>
          </c:tx>
          <c:spPr>
            <a:ln w="28575" cap="rnd">
              <a:solidFill>
                <a:schemeClr val="accent5">
                  <a:lumMod val="60000"/>
                </a:schemeClr>
              </a:solidFill>
              <a:round/>
            </a:ln>
            <a:effectLst/>
          </c:spPr>
          <c:marker>
            <c:symbol val="none"/>
          </c:marker>
          <c:cat>
            <c:numRef>
              <c:f>EB!$R$39:$R$42</c:f>
              <c:numCache>
                <c:formatCode>General</c:formatCode>
                <c:ptCount val="4"/>
                <c:pt idx="0">
                  <c:v>2023</c:v>
                </c:pt>
                <c:pt idx="1">
                  <c:v>2024</c:v>
                </c:pt>
                <c:pt idx="2">
                  <c:v>2025</c:v>
                </c:pt>
                <c:pt idx="3">
                  <c:v>2026</c:v>
                </c:pt>
              </c:numCache>
            </c:numRef>
          </c:cat>
          <c:val>
            <c:numRef>
              <c:f>EB!$AC$39:$AC$42</c:f>
              <c:numCache>
                <c:formatCode>_-* #\ ##0\ "€"_-;\-* #\ ##0\ "€"_-;_-* "-"??\ "€"_-;_-@_-</c:formatCode>
                <c:ptCount val="4"/>
                <c:pt idx="0">
                  <c:v>1998799.8074444053</c:v>
                </c:pt>
                <c:pt idx="1">
                  <c:v>2141153.6683972343</c:v>
                </c:pt>
                <c:pt idx="2">
                  <c:v>2189401.0112207755</c:v>
                </c:pt>
                <c:pt idx="3">
                  <c:v>2383416.0992930806</c:v>
                </c:pt>
              </c:numCache>
            </c:numRef>
          </c:val>
          <c:smooth val="0"/>
          <c:extLst>
            <c:ext xmlns:c16="http://schemas.microsoft.com/office/drawing/2014/chart" uri="{C3380CC4-5D6E-409C-BE32-E72D297353CC}">
              <c16:uniqueId val="{0000000A-0B1E-4BC6-8091-89A29DDC1A1C}"/>
            </c:ext>
          </c:extLst>
        </c:ser>
        <c:dLbls>
          <c:showLegendKey val="0"/>
          <c:showVal val="0"/>
          <c:showCatName val="0"/>
          <c:showSerName val="0"/>
          <c:showPercent val="0"/>
          <c:showBubbleSize val="0"/>
        </c:dLbls>
        <c:smooth val="0"/>
        <c:axId val="545151960"/>
        <c:axId val="545161472"/>
      </c:lineChart>
      <c:catAx>
        <c:axId val="545151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crossAx val="545161472"/>
        <c:crosses val="autoZero"/>
        <c:auto val="1"/>
        <c:lblAlgn val="ctr"/>
        <c:lblOffset val="100"/>
        <c:noMultiLvlLbl val="0"/>
      </c:catAx>
      <c:valAx>
        <c:axId val="545161472"/>
        <c:scaling>
          <c:orientation val="minMax"/>
          <c:max val="2400000"/>
          <c:min val="1900000"/>
        </c:scaling>
        <c:delete val="0"/>
        <c:axPos val="l"/>
        <c:majorGridlines>
          <c:spPr>
            <a:ln w="9525" cap="flat" cmpd="sng" algn="ctr">
              <a:solidFill>
                <a:schemeClr val="tx1">
                  <a:lumMod val="15000"/>
                  <a:lumOff val="85000"/>
                </a:schemeClr>
              </a:solidFill>
              <a:round/>
            </a:ln>
            <a:effectLst/>
          </c:spPr>
        </c:majorGridlines>
        <c:numFmt formatCode="_-* #\ ##0\ &quot;€&quot;_-;\-* #\ ##0\ &quot;€&quot;_-;_-* &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crossAx val="545151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Projection de l'évolution de l'encours 2022-2026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'SCENARIO OPTIMISE'!$J$16</c:f>
              <c:strCache>
                <c:ptCount val="1"/>
                <c:pt idx="0">
                  <c:v>Encours dette existante au 1/1/2022</c:v>
                </c:pt>
              </c:strCache>
            </c:strRef>
          </c:tx>
          <c:spPr>
            <a:solidFill>
              <a:schemeClr val="accent1"/>
            </a:solidFill>
            <a:ln>
              <a:noFill/>
            </a:ln>
            <a:effectLst/>
          </c:spPr>
          <c:invertIfNegative val="0"/>
          <c:dLbls>
            <c:dLbl>
              <c:idx val="0"/>
              <c:layout>
                <c:manualLayout>
                  <c:x val="-2.2771987407270287E-2"/>
                  <c:y val="3.076181514086852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5D-49DD-AD1E-55F5591B8D6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'SCENARIO OPTIMISE'!$K$2:$O$2</c:f>
              <c:numCache>
                <c:formatCode>General</c:formatCode>
                <c:ptCount val="5"/>
                <c:pt idx="0">
                  <c:v>2022</c:v>
                </c:pt>
                <c:pt idx="1">
                  <c:v>2023</c:v>
                </c:pt>
                <c:pt idx="2">
                  <c:v>2024</c:v>
                </c:pt>
                <c:pt idx="3">
                  <c:v>2025</c:v>
                </c:pt>
                <c:pt idx="4">
                  <c:v>2026</c:v>
                </c:pt>
              </c:numCache>
            </c:numRef>
          </c:cat>
          <c:val>
            <c:numRef>
              <c:f>'SCENARIO OPTIMISE'!$K$16:$O$16</c:f>
              <c:numCache>
                <c:formatCode>_-* #\ ##0\ _€_-;\-* #\ ##0\ _€_-;_-* "-"??\ _€_-;_-@_-</c:formatCode>
                <c:ptCount val="5"/>
                <c:pt idx="0">
                  <c:v>10783431.699999999</c:v>
                </c:pt>
                <c:pt idx="1">
                  <c:v>8869723.9299999997</c:v>
                </c:pt>
                <c:pt idx="2">
                  <c:v>7132963.7300000004</c:v>
                </c:pt>
                <c:pt idx="3">
                  <c:v>5755185.25</c:v>
                </c:pt>
                <c:pt idx="4">
                  <c:v>4578577.84</c:v>
                </c:pt>
              </c:numCache>
            </c:numRef>
          </c:val>
          <c:extLst>
            <c:ext xmlns:c16="http://schemas.microsoft.com/office/drawing/2014/chart" uri="{C3380CC4-5D6E-409C-BE32-E72D297353CC}">
              <c16:uniqueId val="{00000000-155D-49DD-AD1E-55F5591B8D60}"/>
            </c:ext>
          </c:extLst>
        </c:ser>
        <c:ser>
          <c:idx val="1"/>
          <c:order val="1"/>
          <c:tx>
            <c:strRef>
              <c:f>'SCENARIO OPTIMISE'!$J$17</c:f>
              <c:strCache>
                <c:ptCount val="1"/>
                <c:pt idx="0">
                  <c:v>Encours dette projeté</c:v>
                </c:pt>
              </c:strCache>
            </c:strRef>
          </c:tx>
          <c:spPr>
            <a:solidFill>
              <a:schemeClr val="accent2"/>
            </a:solidFill>
            <a:ln>
              <a:noFill/>
            </a:ln>
            <a:effectLst/>
          </c:spPr>
          <c:invertIfNegative val="0"/>
          <c:dLbls>
            <c:dLbl>
              <c:idx val="4"/>
              <c:layout>
                <c:manualLayout>
                  <c:x val="-1.1374951774011056E-2"/>
                  <c:y val="1.147395874389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5D-49DD-AD1E-55F5591B8D6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'SCENARIO OPTIMISE'!$K$2:$O$2</c:f>
              <c:numCache>
                <c:formatCode>General</c:formatCode>
                <c:ptCount val="5"/>
                <c:pt idx="0">
                  <c:v>2022</c:v>
                </c:pt>
                <c:pt idx="1">
                  <c:v>2023</c:v>
                </c:pt>
                <c:pt idx="2">
                  <c:v>2024</c:v>
                </c:pt>
                <c:pt idx="3">
                  <c:v>2025</c:v>
                </c:pt>
                <c:pt idx="4">
                  <c:v>2026</c:v>
                </c:pt>
              </c:numCache>
            </c:numRef>
          </c:cat>
          <c:val>
            <c:numRef>
              <c:f>'SCENARIO OPTIMISE'!$K$17:$O$17</c:f>
              <c:numCache>
                <c:formatCode>_-* #\ ##0\ _€_-;\-* #\ ##0\ _€_-;_-* "-"??\ _€_-;_-@_-</c:formatCode>
                <c:ptCount val="5"/>
                <c:pt idx="0">
                  <c:v>11783431.699999999</c:v>
                </c:pt>
                <c:pt idx="1">
                  <c:v>13902200.184</c:v>
                </c:pt>
                <c:pt idx="2">
                  <c:v>16797186.325599998</c:v>
                </c:pt>
                <c:pt idx="3">
                  <c:v>15572100.200799998</c:v>
                </c:pt>
                <c:pt idx="4">
                  <c:v>15249711.635999998</c:v>
                </c:pt>
              </c:numCache>
            </c:numRef>
          </c:val>
          <c:extLst>
            <c:ext xmlns:c16="http://schemas.microsoft.com/office/drawing/2014/chart" uri="{C3380CC4-5D6E-409C-BE32-E72D297353CC}">
              <c16:uniqueId val="{00000001-155D-49DD-AD1E-55F5591B8D60}"/>
            </c:ext>
          </c:extLst>
        </c:ser>
        <c:ser>
          <c:idx val="2"/>
          <c:order val="2"/>
          <c:tx>
            <c:strRef>
              <c:f>'SCENARIO OPTIMISE'!$J$18</c:f>
              <c:strCache>
                <c:ptCount val="1"/>
                <c:pt idx="0">
                  <c:v>Encours dette 31/12/2019</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'SCENARIO OPTIMISE'!$K$2:$O$2</c:f>
              <c:numCache>
                <c:formatCode>General</c:formatCode>
                <c:ptCount val="5"/>
                <c:pt idx="0">
                  <c:v>2022</c:v>
                </c:pt>
                <c:pt idx="1">
                  <c:v>2023</c:v>
                </c:pt>
                <c:pt idx="2">
                  <c:v>2024</c:v>
                </c:pt>
                <c:pt idx="3">
                  <c:v>2025</c:v>
                </c:pt>
                <c:pt idx="4">
                  <c:v>2026</c:v>
                </c:pt>
              </c:numCache>
            </c:numRef>
          </c:cat>
          <c:val>
            <c:numRef>
              <c:f>'SCENARIO OPTIMISE'!$K$18:$O$18</c:f>
              <c:numCache>
                <c:formatCode>General</c:formatCode>
                <c:ptCount val="5"/>
                <c:pt idx="4" formatCode="_-* #\ ##0\ _€_-;\-* #\ ##0\ _€_-;_-* &quot;-&quot;??\ _€_-;_-@_-">
                  <c:v>16325324</c:v>
                </c:pt>
              </c:numCache>
            </c:numRef>
          </c:val>
          <c:extLst>
            <c:ext xmlns:c16="http://schemas.microsoft.com/office/drawing/2014/chart" uri="{C3380CC4-5D6E-409C-BE32-E72D297353CC}">
              <c16:uniqueId val="{00000002-155D-49DD-AD1E-55F5591B8D60}"/>
            </c:ext>
          </c:extLst>
        </c:ser>
        <c:dLbls>
          <c:dLblPos val="outEnd"/>
          <c:showLegendKey val="0"/>
          <c:showVal val="1"/>
          <c:showCatName val="0"/>
          <c:showSerName val="0"/>
          <c:showPercent val="0"/>
          <c:showBubbleSize val="0"/>
        </c:dLbls>
        <c:gapWidth val="219"/>
        <c:overlap val="-27"/>
        <c:axId val="656469024"/>
        <c:axId val="656469680"/>
      </c:barChart>
      <c:catAx>
        <c:axId val="65646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656469680"/>
        <c:crosses val="autoZero"/>
        <c:auto val="1"/>
        <c:lblAlgn val="ctr"/>
        <c:lblOffset val="100"/>
        <c:noMultiLvlLbl val="0"/>
      </c:catAx>
      <c:valAx>
        <c:axId val="656469680"/>
        <c:scaling>
          <c:orientation val="minMax"/>
        </c:scaling>
        <c:delete val="0"/>
        <c:axPos val="l"/>
        <c:majorGridlines>
          <c:spPr>
            <a:ln w="9525" cap="flat" cmpd="sng" algn="ctr">
              <a:solidFill>
                <a:schemeClr val="tx1">
                  <a:lumMod val="15000"/>
                  <a:lumOff val="85000"/>
                </a:schemeClr>
              </a:solidFill>
              <a:round/>
            </a:ln>
            <a:effectLst/>
          </c:spPr>
        </c:majorGridlines>
        <c:numFmt formatCode="_-* #\ ##0\ _€_-;\-* #\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56469024"/>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chartData>
  <cx:chart>
    <cx:plotArea>
      <cx:plotAreaRegion>
        <cx:series layoutId="treemap" uniqueId="{00000000-E7A6-4253-AA0B-6C3B5F98F91F}" formatIdx="0">
          <cx:tx>
            <cx:txData>
              <cx:f>'011'!$D$18:$D$23</cx:f>
              <cx:v>25,5% 28,2% 14,9% 13,0% 3,8% 14,6%</cx:v>
            </cx:txData>
          </cx:tx>
          <cx:dataId val="0"/>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B6590BA-B9E1-0885-3CA9-C8794609F8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ADB564D-43DD-DADC-7D92-93DCC6297F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3B178-367E-43B0-8302-70C76DF072BD}" type="datetimeFigureOut">
              <a:rPr lang="fr-FR" smtClean="0"/>
              <a:t>02/02/2023</a:t>
            </a:fld>
            <a:endParaRPr lang="fr-FR"/>
          </a:p>
        </p:txBody>
      </p:sp>
      <p:sp>
        <p:nvSpPr>
          <p:cNvPr id="4" name="Espace réservé du pied de page 3">
            <a:extLst>
              <a:ext uri="{FF2B5EF4-FFF2-40B4-BE49-F238E27FC236}">
                <a16:creationId xmlns:a16="http://schemas.microsoft.com/office/drawing/2014/main" id="{C6046A23-CA74-8184-9521-D69146FFB0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EA25604-4552-2BBC-4004-078DFFEFD2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26DC7B-F637-453F-B4ED-7EB077F1D80B}" type="slidenum">
              <a:rPr lang="fr-FR" smtClean="0"/>
              <a:t>‹N°›</a:t>
            </a:fld>
            <a:endParaRPr lang="fr-FR"/>
          </a:p>
        </p:txBody>
      </p:sp>
    </p:spTree>
    <p:extLst>
      <p:ext uri="{BB962C8B-B14F-4D97-AF65-F5344CB8AC3E}">
        <p14:creationId xmlns:p14="http://schemas.microsoft.com/office/powerpoint/2010/main" val="28622461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31602" y="781639"/>
            <a:ext cx="6425184" cy="1671889"/>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5492496" y="3970076"/>
            <a:ext cx="6364290" cy="14881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pic>
        <p:nvPicPr>
          <p:cNvPr id="8" name="Image 7">
            <a:extLst>
              <a:ext uri="{FF2B5EF4-FFF2-40B4-BE49-F238E27FC236}">
                <a16:creationId xmlns:a16="http://schemas.microsoft.com/office/drawing/2014/main" id="{AB4DBA67-677E-57DE-49B1-9404C1400454}"/>
              </a:ext>
            </a:extLst>
          </p:cNvPr>
          <p:cNvPicPr>
            <a:picLocks noChangeAspect="1"/>
          </p:cNvPicPr>
          <p:nvPr userDrawn="1"/>
        </p:nvPicPr>
        <p:blipFill>
          <a:blip r:embed="rId2"/>
          <a:stretch>
            <a:fillRect/>
          </a:stretch>
        </p:blipFill>
        <p:spPr>
          <a:xfrm>
            <a:off x="10917430" y="6484487"/>
            <a:ext cx="531881" cy="171942"/>
          </a:xfrm>
          <a:prstGeom prst="rect">
            <a:avLst/>
          </a:prstGeom>
        </p:spPr>
      </p:pic>
      <p:sp>
        <p:nvSpPr>
          <p:cNvPr id="10" name="Espace réservé du numéro de diapositive 7">
            <a:extLst>
              <a:ext uri="{FF2B5EF4-FFF2-40B4-BE49-F238E27FC236}">
                <a16:creationId xmlns:a16="http://schemas.microsoft.com/office/drawing/2014/main" id="{6EE89AD8-82C9-6527-AEA4-FC4079778D28}"/>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
        <p:nvSpPr>
          <p:cNvPr id="11" name="Rectangle 10">
            <a:extLst>
              <a:ext uri="{FF2B5EF4-FFF2-40B4-BE49-F238E27FC236}">
                <a16:creationId xmlns:a16="http://schemas.microsoft.com/office/drawing/2014/main" id="{6F66B71D-E49D-9753-4F94-5400F78FEA7B}"/>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5">
            <a:extLst>
              <a:ext uri="{FF2B5EF4-FFF2-40B4-BE49-F238E27FC236}">
                <a16:creationId xmlns:a16="http://schemas.microsoft.com/office/drawing/2014/main" id="{D799B758-C048-C34F-5832-79663DAE40D6}"/>
              </a:ext>
            </a:extLst>
          </p:cNvPr>
          <p:cNvPicPr/>
          <p:nvPr userDrawn="1"/>
        </p:nvPicPr>
        <p:blipFill>
          <a:blip r:embed="rId3" cstate="print">
            <a:extLst>
              <a:ext uri="{28A0092B-C50C-407E-A947-70E740481C1C}">
                <a14:useLocalDpi xmlns:a14="http://schemas.microsoft.com/office/drawing/2010/main" val="0"/>
              </a:ext>
            </a:extLst>
          </a:blip>
          <a:srcRect/>
          <a:stretch/>
        </p:blipFill>
        <p:spPr>
          <a:xfrm>
            <a:off x="627918" y="1026648"/>
            <a:ext cx="4797636" cy="4797636"/>
          </a:xfrm>
          <a:prstGeom prst="rect">
            <a:avLst/>
          </a:prstGeom>
        </p:spPr>
      </p:pic>
      <p:pic>
        <p:nvPicPr>
          <p:cNvPr id="13" name="Image 7">
            <a:extLst>
              <a:ext uri="{FF2B5EF4-FFF2-40B4-BE49-F238E27FC236}">
                <a16:creationId xmlns:a16="http://schemas.microsoft.com/office/drawing/2014/main" id="{95BBE53E-1AC7-C717-F1C1-6D5542A8E6FB}"/>
              </a:ext>
            </a:extLst>
          </p:cNvPr>
          <p:cNvPicPr>
            <a:picLocks noChangeAspect="1"/>
          </p:cNvPicPr>
          <p:nvPr userDrawn="1"/>
        </p:nvPicPr>
        <p:blipFill>
          <a:blip r:embed="rId2"/>
          <a:stretch>
            <a:fillRect/>
          </a:stretch>
        </p:blipFill>
        <p:spPr>
          <a:xfrm>
            <a:off x="8094357" y="3593210"/>
            <a:ext cx="864653" cy="277750"/>
          </a:xfrm>
          <a:prstGeom prst="rect">
            <a:avLst/>
          </a:prstGeom>
        </p:spPr>
      </p:pic>
      <p:pic>
        <p:nvPicPr>
          <p:cNvPr id="14" name="Image 8">
            <a:extLst>
              <a:ext uri="{FF2B5EF4-FFF2-40B4-BE49-F238E27FC236}">
                <a16:creationId xmlns:a16="http://schemas.microsoft.com/office/drawing/2014/main" id="{FCB2E844-DFED-D5F6-445F-9D7A7D074858}"/>
              </a:ext>
            </a:extLst>
          </p:cNvPr>
          <p:cNvPicPr/>
          <p:nvPr userDrawn="1"/>
        </p:nvPicPr>
        <p:blipFill>
          <a:blip r:embed="rId4"/>
          <a:stretch>
            <a:fillRect/>
          </a:stretch>
        </p:blipFill>
        <p:spPr>
          <a:xfrm>
            <a:off x="7685590" y="6137246"/>
            <a:ext cx="1682188" cy="505887"/>
          </a:xfrm>
          <a:prstGeom prst="rect">
            <a:avLst/>
          </a:prstGeom>
        </p:spPr>
      </p:pic>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043847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431602" y="781639"/>
            <a:ext cx="6425184" cy="1671889"/>
          </a:xfrm>
        </p:spPr>
        <p:txBody>
          <a:bodyPr anchor="b"/>
          <a:lstStyle>
            <a:lvl1pPr algn="ctr">
              <a:defRPr sz="6000"/>
            </a:lvl1pPr>
          </a:lstStyle>
          <a:p>
            <a:r>
              <a:rPr lang="fr-FR"/>
              <a:t>Commission ressources</a:t>
            </a:r>
          </a:p>
        </p:txBody>
      </p:sp>
      <p:sp>
        <p:nvSpPr>
          <p:cNvPr id="3" name="Sous-titre 2"/>
          <p:cNvSpPr>
            <a:spLocks noGrp="1"/>
          </p:cNvSpPr>
          <p:nvPr>
            <p:ph type="subTitle" idx="1" hasCustomPrompt="1"/>
          </p:nvPr>
        </p:nvSpPr>
        <p:spPr>
          <a:xfrm>
            <a:off x="5492496" y="3970076"/>
            <a:ext cx="6364290" cy="14881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19 janvier 2023</a:t>
            </a:r>
          </a:p>
        </p:txBody>
      </p:sp>
      <p:pic>
        <p:nvPicPr>
          <p:cNvPr id="8" name="Image 7">
            <a:extLst>
              <a:ext uri="{FF2B5EF4-FFF2-40B4-BE49-F238E27FC236}">
                <a16:creationId xmlns:a16="http://schemas.microsoft.com/office/drawing/2014/main" id="{AB4DBA67-677E-57DE-49B1-9404C1400454}"/>
              </a:ext>
            </a:extLst>
          </p:cNvPr>
          <p:cNvPicPr>
            <a:picLocks noChangeAspect="1"/>
          </p:cNvPicPr>
          <p:nvPr userDrawn="1"/>
        </p:nvPicPr>
        <p:blipFill>
          <a:blip r:embed="rId2"/>
          <a:stretch>
            <a:fillRect/>
          </a:stretch>
        </p:blipFill>
        <p:spPr>
          <a:xfrm>
            <a:off x="10917430" y="6484487"/>
            <a:ext cx="531881" cy="171942"/>
          </a:xfrm>
          <a:prstGeom prst="rect">
            <a:avLst/>
          </a:prstGeom>
        </p:spPr>
      </p:pic>
      <p:sp>
        <p:nvSpPr>
          <p:cNvPr id="10" name="Espace réservé du numéro de diapositive 7">
            <a:extLst>
              <a:ext uri="{FF2B5EF4-FFF2-40B4-BE49-F238E27FC236}">
                <a16:creationId xmlns:a16="http://schemas.microsoft.com/office/drawing/2014/main" id="{6EE89AD8-82C9-6527-AEA4-FC4079778D28}"/>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
        <p:nvSpPr>
          <p:cNvPr id="11" name="Rectangle 10">
            <a:extLst>
              <a:ext uri="{FF2B5EF4-FFF2-40B4-BE49-F238E27FC236}">
                <a16:creationId xmlns:a16="http://schemas.microsoft.com/office/drawing/2014/main" id="{6F66B71D-E49D-9753-4F94-5400F78FEA7B}"/>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5">
            <a:extLst>
              <a:ext uri="{FF2B5EF4-FFF2-40B4-BE49-F238E27FC236}">
                <a16:creationId xmlns:a16="http://schemas.microsoft.com/office/drawing/2014/main" id="{D799B758-C048-C34F-5832-79663DAE40D6}"/>
              </a:ext>
            </a:extLst>
          </p:cNvPr>
          <p:cNvPicPr/>
          <p:nvPr userDrawn="1"/>
        </p:nvPicPr>
        <p:blipFill>
          <a:blip r:embed="rId3" cstate="print">
            <a:extLst>
              <a:ext uri="{28A0092B-C50C-407E-A947-70E740481C1C}">
                <a14:useLocalDpi xmlns:a14="http://schemas.microsoft.com/office/drawing/2010/main" val="0"/>
              </a:ext>
            </a:extLst>
          </a:blip>
          <a:srcRect/>
          <a:stretch/>
        </p:blipFill>
        <p:spPr>
          <a:xfrm>
            <a:off x="627918" y="1026648"/>
            <a:ext cx="4797636" cy="4797636"/>
          </a:xfrm>
          <a:prstGeom prst="rect">
            <a:avLst/>
          </a:prstGeom>
        </p:spPr>
      </p:pic>
      <p:pic>
        <p:nvPicPr>
          <p:cNvPr id="13" name="Image 7">
            <a:extLst>
              <a:ext uri="{FF2B5EF4-FFF2-40B4-BE49-F238E27FC236}">
                <a16:creationId xmlns:a16="http://schemas.microsoft.com/office/drawing/2014/main" id="{95BBE53E-1AC7-C717-F1C1-6D5542A8E6FB}"/>
              </a:ext>
            </a:extLst>
          </p:cNvPr>
          <p:cNvPicPr>
            <a:picLocks noChangeAspect="1"/>
          </p:cNvPicPr>
          <p:nvPr userDrawn="1"/>
        </p:nvPicPr>
        <p:blipFill>
          <a:blip r:embed="rId2"/>
          <a:stretch>
            <a:fillRect/>
          </a:stretch>
        </p:blipFill>
        <p:spPr>
          <a:xfrm>
            <a:off x="8094357" y="3593210"/>
            <a:ext cx="864653" cy="277750"/>
          </a:xfrm>
          <a:prstGeom prst="rect">
            <a:avLst/>
          </a:prstGeom>
        </p:spPr>
      </p:pic>
      <p:pic>
        <p:nvPicPr>
          <p:cNvPr id="14" name="Image 8">
            <a:extLst>
              <a:ext uri="{FF2B5EF4-FFF2-40B4-BE49-F238E27FC236}">
                <a16:creationId xmlns:a16="http://schemas.microsoft.com/office/drawing/2014/main" id="{FCB2E844-DFED-D5F6-445F-9D7A7D074858}"/>
              </a:ext>
            </a:extLst>
          </p:cNvPr>
          <p:cNvPicPr/>
          <p:nvPr userDrawn="1"/>
        </p:nvPicPr>
        <p:blipFill>
          <a:blip r:embed="rId4"/>
          <a:stretch>
            <a:fillRect/>
          </a:stretch>
        </p:blipFill>
        <p:spPr>
          <a:xfrm>
            <a:off x="7685590" y="6137246"/>
            <a:ext cx="1682188" cy="505887"/>
          </a:xfrm>
          <a:prstGeom prst="rect">
            <a:avLst/>
          </a:prstGeom>
        </p:spPr>
      </p:pic>
    </p:spTree>
    <p:extLst>
      <p:ext uri="{BB962C8B-B14F-4D97-AF65-F5344CB8AC3E}">
        <p14:creationId xmlns:p14="http://schemas.microsoft.com/office/powerpoint/2010/main" val="3310491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693110" y="421407"/>
            <a:ext cx="7971585" cy="1325563"/>
          </a:xfrm>
        </p:spPr>
        <p:txBody>
          <a:bodyPr/>
          <a:lstStyle/>
          <a:p>
            <a:r>
              <a:rPr lang="fr-FR"/>
              <a:t>Modifiez le style du titre</a:t>
            </a:r>
          </a:p>
        </p:txBody>
      </p:sp>
      <p:sp>
        <p:nvSpPr>
          <p:cNvPr id="3" name="Espace réservé du contenu 2"/>
          <p:cNvSpPr>
            <a:spLocks noGrp="1"/>
          </p:cNvSpPr>
          <p:nvPr>
            <p:ph idx="1"/>
          </p:nvPr>
        </p:nvSpPr>
        <p:spPr>
          <a:xfrm>
            <a:off x="3693110" y="1861211"/>
            <a:ext cx="7971585" cy="43323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6">
            <a:extLst>
              <a:ext uri="{FF2B5EF4-FFF2-40B4-BE49-F238E27FC236}">
                <a16:creationId xmlns:a16="http://schemas.microsoft.com/office/drawing/2014/main" id="{5F5DB40F-5D8B-45C2-6192-D3329457BFD4}"/>
              </a:ext>
            </a:extLst>
          </p:cNvPr>
          <p:cNvSpPr/>
          <p:nvPr userDrawn="1"/>
        </p:nvSpPr>
        <p:spPr>
          <a:xfrm>
            <a:off x="0" y="0"/>
            <a:ext cx="3048000"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a:extLst>
              <a:ext uri="{FF2B5EF4-FFF2-40B4-BE49-F238E27FC236}">
                <a16:creationId xmlns:a16="http://schemas.microsoft.com/office/drawing/2014/main" id="{B9AE22DA-8FE4-2668-62FD-7C99F0959ADB}"/>
              </a:ext>
            </a:extLst>
          </p:cNvPr>
          <p:cNvSpPr>
            <a:spLocks noGrp="1"/>
          </p:cNvSpPr>
          <p:nvPr>
            <p:ph idx="13" hasCustomPrompt="1"/>
          </p:nvPr>
        </p:nvSpPr>
        <p:spPr>
          <a:xfrm>
            <a:off x="248575" y="1330030"/>
            <a:ext cx="2373578" cy="4332325"/>
          </a:xfrm>
        </p:spPr>
        <p:txBody>
          <a:bodyPr>
            <a:normAutofit/>
          </a:bodyPr>
          <a:lstStyle>
            <a:lvl1pPr marL="0" indent="0">
              <a:buNone/>
              <a:defRPr sz="2000" b="1" i="0">
                <a:solidFill>
                  <a:srgbClr val="FFFFFF"/>
                </a:solidFill>
                <a:latin typeface="Source Sans Pro" panose="020B0503030403020204" pitchFamily="34" charset="0"/>
                <a:ea typeface="Source Sans Pro" panose="020B0503030403020204" pitchFamily="34" charset="0"/>
              </a:defRPr>
            </a:lvl1pPr>
          </a:lstStyle>
          <a:p>
            <a:pPr lvl="0"/>
            <a:r>
              <a:rPr lang="fr-FR"/>
              <a:t>Modifiez le style du titre</a:t>
            </a:r>
          </a:p>
        </p:txBody>
      </p:sp>
    </p:spTree>
    <p:extLst>
      <p:ext uri="{BB962C8B-B14F-4D97-AF65-F5344CB8AC3E}">
        <p14:creationId xmlns:p14="http://schemas.microsoft.com/office/powerpoint/2010/main" val="38417956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638941B0-F4D5-4460-BCAD-F7E2B41A8257}" type="datetimeFigureOut">
              <a:rPr lang="fr-FR" smtClean="0"/>
              <a:t>02/02/2023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35014" y="421407"/>
            <a:ext cx="10229682"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1435014" y="1861211"/>
            <a:ext cx="10229681" cy="43323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7" name="Rectangle 6">
            <a:extLst>
              <a:ext uri="{FF2B5EF4-FFF2-40B4-BE49-F238E27FC236}">
                <a16:creationId xmlns:a16="http://schemas.microsoft.com/office/drawing/2014/main" id="{C983E28B-3DC0-16DA-A5FE-493BA11A9D37}"/>
              </a:ext>
            </a:extLst>
          </p:cNvPr>
          <p:cNvSpPr/>
          <p:nvPr userDrawn="1"/>
        </p:nvSpPr>
        <p:spPr>
          <a:xfrm>
            <a:off x="0" y="0"/>
            <a:ext cx="843516"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AB96D8A3-DEA5-362F-D8B5-6928D6AEADA9}"/>
              </a:ext>
            </a:extLst>
          </p:cNvPr>
          <p:cNvPicPr>
            <a:picLocks noChangeAspect="1"/>
          </p:cNvPicPr>
          <p:nvPr userDrawn="1"/>
        </p:nvPicPr>
        <p:blipFill>
          <a:blip r:embed="rId14"/>
          <a:stretch>
            <a:fillRect/>
          </a:stretch>
        </p:blipFill>
        <p:spPr>
          <a:xfrm>
            <a:off x="10917430" y="6484487"/>
            <a:ext cx="531881" cy="171942"/>
          </a:xfrm>
          <a:prstGeom prst="rect">
            <a:avLst/>
          </a:prstGeom>
        </p:spPr>
      </p:pic>
      <p:pic>
        <p:nvPicPr>
          <p:cNvPr id="9" name="Image 5">
            <a:extLst>
              <a:ext uri="{FF2B5EF4-FFF2-40B4-BE49-F238E27FC236}">
                <a16:creationId xmlns:a16="http://schemas.microsoft.com/office/drawing/2014/main" id="{60EF1877-A2C8-8628-4EE1-0B987BD283A6}"/>
              </a:ext>
            </a:extLst>
          </p:cNvPr>
          <p:cNvPicPr/>
          <p:nvPr userDrawn="1"/>
        </p:nvPicPr>
        <p:blipFill>
          <a:blip r:embed="rId15" cstate="print">
            <a:extLst>
              <a:ext uri="{28A0092B-C50C-407E-A947-70E740481C1C}">
                <a14:useLocalDpi xmlns:a14="http://schemas.microsoft.com/office/drawing/2010/main" val="0"/>
              </a:ext>
            </a:extLst>
          </a:blip>
          <a:srcRect/>
          <a:stretch/>
        </p:blipFill>
        <p:spPr>
          <a:xfrm>
            <a:off x="253242" y="5601104"/>
            <a:ext cx="1180548" cy="1180548"/>
          </a:xfrm>
          <a:prstGeom prst="rect">
            <a:avLst/>
          </a:prstGeom>
        </p:spPr>
      </p:pic>
      <p:sp>
        <p:nvSpPr>
          <p:cNvPr id="10" name="Espace réservé du numéro de diapositive 7">
            <a:extLst>
              <a:ext uri="{FF2B5EF4-FFF2-40B4-BE49-F238E27FC236}">
                <a16:creationId xmlns:a16="http://schemas.microsoft.com/office/drawing/2014/main" id="{BCA81FC7-54AB-FE6F-6351-452E9B671E34}"/>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C3D65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35014" y="421407"/>
            <a:ext cx="10229682" cy="1325563"/>
          </a:xfrm>
          <a:prstGeom prst="rect">
            <a:avLst/>
          </a:prstGeom>
        </p:spPr>
        <p:txBody>
          <a:bodyPr vert="horz" lIns="91440" tIns="45720" rIns="91440" bIns="45720" rtlCol="0" anchor="ctr">
            <a:normAutofit/>
          </a:bodyPr>
          <a:lstStyle/>
          <a:p>
            <a:r>
              <a:rPr lang="fr-FR"/>
              <a:t> Commission ressources 23 janvier 23le style du titre</a:t>
            </a:r>
          </a:p>
        </p:txBody>
      </p:sp>
      <p:sp>
        <p:nvSpPr>
          <p:cNvPr id="3" name="Espace réservé du texte 2"/>
          <p:cNvSpPr>
            <a:spLocks noGrp="1"/>
          </p:cNvSpPr>
          <p:nvPr>
            <p:ph type="body" idx="1"/>
          </p:nvPr>
        </p:nvSpPr>
        <p:spPr>
          <a:xfrm>
            <a:off x="1435014" y="1861211"/>
            <a:ext cx="10229681" cy="433232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7" name="Rectangle 6">
            <a:extLst>
              <a:ext uri="{FF2B5EF4-FFF2-40B4-BE49-F238E27FC236}">
                <a16:creationId xmlns:a16="http://schemas.microsoft.com/office/drawing/2014/main" id="{C983E28B-3DC0-16DA-A5FE-493BA11A9D37}"/>
              </a:ext>
            </a:extLst>
          </p:cNvPr>
          <p:cNvSpPr/>
          <p:nvPr userDrawn="1"/>
        </p:nvSpPr>
        <p:spPr>
          <a:xfrm>
            <a:off x="0" y="0"/>
            <a:ext cx="843516" cy="6858000"/>
          </a:xfrm>
          <a:prstGeom prst="rect">
            <a:avLst/>
          </a:prstGeom>
          <a:gradFill flip="none" rotWithShape="1">
            <a:gsLst>
              <a:gs pos="0">
                <a:srgbClr val="0080AA"/>
              </a:gs>
              <a:gs pos="100000">
                <a:srgbClr val="C3D65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AB96D8A3-DEA5-362F-D8B5-6928D6AEADA9}"/>
              </a:ext>
            </a:extLst>
          </p:cNvPr>
          <p:cNvPicPr>
            <a:picLocks noChangeAspect="1"/>
          </p:cNvPicPr>
          <p:nvPr userDrawn="1"/>
        </p:nvPicPr>
        <p:blipFill>
          <a:blip r:embed="rId13"/>
          <a:stretch>
            <a:fillRect/>
          </a:stretch>
        </p:blipFill>
        <p:spPr>
          <a:xfrm>
            <a:off x="10917430" y="6484487"/>
            <a:ext cx="531881" cy="171942"/>
          </a:xfrm>
          <a:prstGeom prst="rect">
            <a:avLst/>
          </a:prstGeom>
        </p:spPr>
      </p:pic>
      <p:pic>
        <p:nvPicPr>
          <p:cNvPr id="9" name="Image 5">
            <a:extLst>
              <a:ext uri="{FF2B5EF4-FFF2-40B4-BE49-F238E27FC236}">
                <a16:creationId xmlns:a16="http://schemas.microsoft.com/office/drawing/2014/main" id="{60EF1877-A2C8-8628-4EE1-0B987BD283A6}"/>
              </a:ext>
            </a:extLst>
          </p:cNvPr>
          <p:cNvPicPr/>
          <p:nvPr userDrawn="1"/>
        </p:nvPicPr>
        <p:blipFill>
          <a:blip r:embed="rId14" cstate="print">
            <a:extLst>
              <a:ext uri="{28A0092B-C50C-407E-A947-70E740481C1C}">
                <a14:useLocalDpi xmlns:a14="http://schemas.microsoft.com/office/drawing/2010/main" val="0"/>
              </a:ext>
            </a:extLst>
          </a:blip>
          <a:srcRect/>
          <a:stretch/>
        </p:blipFill>
        <p:spPr>
          <a:xfrm>
            <a:off x="253242" y="5601104"/>
            <a:ext cx="1180548" cy="1180548"/>
          </a:xfrm>
          <a:prstGeom prst="rect">
            <a:avLst/>
          </a:prstGeom>
        </p:spPr>
      </p:pic>
      <p:sp>
        <p:nvSpPr>
          <p:cNvPr id="10" name="Espace réservé du numéro de diapositive 7">
            <a:extLst>
              <a:ext uri="{FF2B5EF4-FFF2-40B4-BE49-F238E27FC236}">
                <a16:creationId xmlns:a16="http://schemas.microsoft.com/office/drawing/2014/main" id="{BCA81FC7-54AB-FE6F-6351-452E9B671E34}"/>
              </a:ext>
            </a:extLst>
          </p:cNvPr>
          <p:cNvSpPr txBox="1">
            <a:spLocks/>
          </p:cNvSpPr>
          <p:nvPr userDrawn="1"/>
        </p:nvSpPr>
        <p:spPr>
          <a:xfrm>
            <a:off x="8701462" y="6383073"/>
            <a:ext cx="3399098" cy="37477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C6CCC6-2BE5-4E42-96A4-D1E8E81A3D8E}" type="slidenum">
              <a:rPr lang="fr-FR" sz="1800" b="1" smtClean="0">
                <a:solidFill>
                  <a:srgbClr val="0080AA"/>
                </a:solidFill>
                <a:latin typeface="Source Sans Pro Black"/>
                <a:ea typeface="Source Sans Pro Black"/>
              </a:rPr>
              <a:pPr/>
              <a:t>‹N°›</a:t>
            </a:fld>
            <a:endParaRPr lang="fr-FR" sz="1800" b="1">
              <a:solidFill>
                <a:srgbClr val="0080AA"/>
              </a:solidFill>
              <a:latin typeface="Source Sans Pro Black"/>
              <a:ea typeface="Source Sans Pro Black"/>
            </a:endParaRP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C3D65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Conseil municipal d’Eybens 02/02/2023</a:t>
            </a:r>
            <a:endParaRPr lang="fr-FR">
              <a:highlight>
                <a:srgbClr val="FFFF00"/>
              </a:highlight>
            </a:endParaRPr>
          </a:p>
        </p:txBody>
      </p:sp>
    </p:spTree>
    <p:extLst>
      <p:ext uri="{BB962C8B-B14F-4D97-AF65-F5344CB8AC3E}">
        <p14:creationId xmlns:p14="http://schemas.microsoft.com/office/powerpoint/2010/main" val="48061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435014" y="421408"/>
            <a:ext cx="10379034" cy="330722"/>
          </a:xfrm>
        </p:spPr>
        <p:txBody>
          <a:bodyPr>
            <a:normAutofit fontScale="90000"/>
          </a:bodyPr>
          <a:lstStyle/>
          <a:p>
            <a:pPr algn="ctr"/>
            <a:r>
              <a:rPr lang="fr-FR"/>
              <a:t>ROB 2023 : recettes de fonctionnement</a:t>
            </a:r>
          </a:p>
        </p:txBody>
      </p:sp>
      <p:graphicFrame>
        <p:nvGraphicFramePr>
          <p:cNvPr id="5" name="Graphique 4">
            <a:extLst>
              <a:ext uri="{FF2B5EF4-FFF2-40B4-BE49-F238E27FC236}">
                <a16:creationId xmlns:a16="http://schemas.microsoft.com/office/drawing/2014/main" id="{7130D0E5-CA43-4A40-A0B6-754AE0C78BF5}"/>
              </a:ext>
            </a:extLst>
          </p:cNvPr>
          <p:cNvGraphicFramePr>
            <a:graphicFrameLocks/>
          </p:cNvGraphicFramePr>
          <p:nvPr>
            <p:extLst>
              <p:ext uri="{D42A27DB-BD31-4B8C-83A1-F6EECF244321}">
                <p14:modId xmlns:p14="http://schemas.microsoft.com/office/powerpoint/2010/main" val="1394244599"/>
              </p:ext>
            </p:extLst>
          </p:nvPr>
        </p:nvGraphicFramePr>
        <p:xfrm>
          <a:off x="1435014" y="1207358"/>
          <a:ext cx="6750290" cy="4959823"/>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a:extLst>
              <a:ext uri="{FF2B5EF4-FFF2-40B4-BE49-F238E27FC236}">
                <a16:creationId xmlns:a16="http://schemas.microsoft.com/office/drawing/2014/main" id="{E05970B1-FA4A-7E42-A84E-65C56E26B46B}"/>
              </a:ext>
            </a:extLst>
          </p:cNvPr>
          <p:cNvSpPr txBox="1"/>
          <p:nvPr/>
        </p:nvSpPr>
        <p:spPr>
          <a:xfrm>
            <a:off x="8387237" y="1746970"/>
            <a:ext cx="3662765" cy="4093428"/>
          </a:xfrm>
          <a:prstGeom prst="rect">
            <a:avLst/>
          </a:prstGeom>
          <a:noFill/>
        </p:spPr>
        <p:txBody>
          <a:bodyPr wrap="square" rtlCol="0">
            <a:spAutoFit/>
          </a:bodyPr>
          <a:lstStyle/>
          <a:p>
            <a:r>
              <a:rPr lang="fr-FR" sz="2600" b="1">
                <a:highlight>
                  <a:srgbClr val="C3D652"/>
                </a:highlight>
              </a:rPr>
              <a:t>42 %</a:t>
            </a:r>
            <a:r>
              <a:rPr lang="fr-FR" sz="2600" b="1"/>
              <a:t> sans « maîtrise » pour la commune</a:t>
            </a:r>
          </a:p>
          <a:p>
            <a:endParaRPr lang="fr-FR" sz="2600" b="1"/>
          </a:p>
          <a:p>
            <a:endParaRPr lang="fr-FR" sz="2600" b="1"/>
          </a:p>
          <a:p>
            <a:r>
              <a:rPr lang="fr-FR" sz="2600" b="1">
                <a:highlight>
                  <a:srgbClr val="FFFF00"/>
                </a:highlight>
              </a:rPr>
              <a:t>10 % </a:t>
            </a:r>
            <a:r>
              <a:rPr lang="fr-FR" sz="2600" b="1"/>
              <a:t>avec réelle capacité « d’agir » </a:t>
            </a:r>
          </a:p>
          <a:p>
            <a:endParaRPr lang="fr-FR" sz="2600" b="1"/>
          </a:p>
          <a:p>
            <a:r>
              <a:rPr lang="fr-FR" sz="2600" b="1">
                <a:highlight>
                  <a:srgbClr val="00FFFF"/>
                </a:highlight>
              </a:rPr>
              <a:t>48% </a:t>
            </a:r>
            <a:r>
              <a:rPr lang="fr-FR" sz="2600" b="1"/>
              <a:t>dépendance loi finances  en cas de maintien taux</a:t>
            </a:r>
          </a:p>
        </p:txBody>
      </p:sp>
    </p:spTree>
    <p:extLst>
      <p:ext uri="{BB962C8B-B14F-4D97-AF65-F5344CB8AC3E}">
        <p14:creationId xmlns:p14="http://schemas.microsoft.com/office/powerpoint/2010/main" val="199489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p:txBody>
          <a:bodyPr>
            <a:normAutofit/>
          </a:bodyPr>
          <a:lstStyle/>
          <a:p>
            <a:pPr algn="ctr"/>
            <a:r>
              <a:rPr lang="fr-FR"/>
              <a:t>ROB 2023 : recettes de fonctionnement</a:t>
            </a:r>
            <a:br>
              <a:rPr lang="fr-FR"/>
            </a:br>
            <a:endParaRPr lang="fr-FR"/>
          </a:p>
        </p:txBody>
      </p:sp>
      <p:sp>
        <p:nvSpPr>
          <p:cNvPr id="3" name="Espace réservé du contenu 2">
            <a:extLst>
              <a:ext uri="{FF2B5EF4-FFF2-40B4-BE49-F238E27FC236}">
                <a16:creationId xmlns:a16="http://schemas.microsoft.com/office/drawing/2014/main" id="{0802C2FF-143E-F32C-6FC9-370DFE6F0F5D}"/>
              </a:ext>
            </a:extLst>
          </p:cNvPr>
          <p:cNvSpPr>
            <a:spLocks noGrp="1"/>
          </p:cNvSpPr>
          <p:nvPr>
            <p:ph idx="1"/>
          </p:nvPr>
        </p:nvSpPr>
        <p:spPr>
          <a:xfrm>
            <a:off x="1171852" y="1198486"/>
            <a:ext cx="10813319" cy="5158772"/>
          </a:xfrm>
        </p:spPr>
        <p:txBody>
          <a:bodyPr vert="horz" lIns="91440" tIns="45720" rIns="91440" bIns="45720" rtlCol="0" anchor="t">
            <a:normAutofit/>
          </a:bodyPr>
          <a:lstStyle/>
          <a:p>
            <a:pPr marL="0" indent="0">
              <a:buNone/>
            </a:pPr>
            <a:r>
              <a:rPr lang="fr-FR" b="1">
                <a:latin typeface="Source Sans Pro"/>
                <a:ea typeface="Source Sans Pro"/>
              </a:rPr>
              <a:t>Fiscalité directe  </a:t>
            </a:r>
            <a:r>
              <a:rPr lang="fr-FR">
                <a:latin typeface="Source Sans Pro"/>
                <a:ea typeface="Source Sans Pro"/>
              </a:rPr>
              <a:t>corrélée à l’augmentation de la valeur des bases selon l’inflation (État)et intégrant la dynamique  locale des bases et la compensation réforme valeurs locatives professionnelles</a:t>
            </a:r>
            <a:endParaRPr lang="en-US">
              <a:latin typeface="Source Sans Pro"/>
              <a:ea typeface="Source Sans Pro"/>
            </a:endParaRPr>
          </a:p>
          <a:p>
            <a:pPr marL="0" indent="0">
              <a:buNone/>
            </a:pPr>
            <a:r>
              <a:rPr lang="fr-FR" b="1"/>
              <a:t>Reversements métro </a:t>
            </a:r>
            <a:r>
              <a:rPr lang="fr-FR"/>
              <a:t>projetés avec une stabilité</a:t>
            </a:r>
          </a:p>
          <a:p>
            <a:pPr marL="0" indent="0">
              <a:buNone/>
            </a:pPr>
            <a:r>
              <a:rPr lang="fr-FR" b="1"/>
              <a:t>Autres taxes et dotations  </a:t>
            </a:r>
            <a:r>
              <a:rPr lang="fr-FR"/>
              <a:t>stables ou ajustées à la baisse </a:t>
            </a:r>
          </a:p>
          <a:p>
            <a:pPr marL="0" indent="0">
              <a:buNone/>
            </a:pPr>
            <a:r>
              <a:rPr lang="fr-FR"/>
              <a:t>(par exemple les droits de mutation)</a:t>
            </a:r>
          </a:p>
          <a:p>
            <a:pPr marL="0" indent="0">
              <a:buNone/>
            </a:pPr>
            <a:r>
              <a:rPr lang="fr-FR" b="1">
                <a:latin typeface="Source Sans Pro"/>
                <a:ea typeface="Source Sans Pro"/>
              </a:rPr>
              <a:t>Produits de service et autres recettes </a:t>
            </a:r>
            <a:r>
              <a:rPr lang="fr-FR">
                <a:latin typeface="Source Sans Pro"/>
                <a:ea typeface="Source Sans Pro"/>
              </a:rPr>
              <a:t>ajustés pour les loyers et produits de services, stables pour les dotations ( </a:t>
            </a:r>
            <a:r>
              <a:rPr lang="fr-FR" err="1">
                <a:latin typeface="Source Sans Pro"/>
                <a:ea typeface="Source Sans Pro"/>
              </a:rPr>
              <a:t>CAFnotamment</a:t>
            </a:r>
            <a:r>
              <a:rPr lang="fr-FR">
                <a:latin typeface="Source Sans Pro"/>
                <a:ea typeface="Source Sans Pro"/>
              </a:rPr>
              <a:t>) et subventions reçues (CAF notamment)</a:t>
            </a:r>
          </a:p>
          <a:p>
            <a:pPr marL="0" indent="0">
              <a:buNone/>
            </a:pPr>
            <a:endParaRPr lang="fr-FR" b="1"/>
          </a:p>
          <a:p>
            <a:pPr marL="0" indent="0">
              <a:buNone/>
            </a:pPr>
            <a:endParaRPr lang="fr-FR" b="1"/>
          </a:p>
        </p:txBody>
      </p:sp>
    </p:spTree>
    <p:extLst>
      <p:ext uri="{BB962C8B-B14F-4D97-AF65-F5344CB8AC3E}">
        <p14:creationId xmlns:p14="http://schemas.microsoft.com/office/powerpoint/2010/main" val="295990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p:txBody>
          <a:bodyPr>
            <a:normAutofit/>
          </a:bodyPr>
          <a:lstStyle/>
          <a:p>
            <a:pPr algn="ctr"/>
            <a:r>
              <a:rPr lang="fr-FR"/>
              <a:t>ROB 2023 : dépenses de fonctionnement</a:t>
            </a:r>
          </a:p>
        </p:txBody>
      </p:sp>
      <p:graphicFrame>
        <p:nvGraphicFramePr>
          <p:cNvPr id="3" name="Graphique 2">
            <a:extLst>
              <a:ext uri="{FF2B5EF4-FFF2-40B4-BE49-F238E27FC236}">
                <a16:creationId xmlns:a16="http://schemas.microsoft.com/office/drawing/2014/main" id="{F3D6266A-847C-2FE6-7E57-2855B8BA9D23}"/>
              </a:ext>
            </a:extLst>
          </p:cNvPr>
          <p:cNvGraphicFramePr>
            <a:graphicFrameLocks/>
          </p:cNvGraphicFramePr>
          <p:nvPr>
            <p:extLst>
              <p:ext uri="{D42A27DB-BD31-4B8C-83A1-F6EECF244321}">
                <p14:modId xmlns:p14="http://schemas.microsoft.com/office/powerpoint/2010/main" val="2712593281"/>
              </p:ext>
            </p:extLst>
          </p:nvPr>
        </p:nvGraphicFramePr>
        <p:xfrm>
          <a:off x="1798241" y="1557555"/>
          <a:ext cx="9503228" cy="4574237"/>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2ED86C21-EAED-7DA8-ED22-70D253E83B78}"/>
              </a:ext>
            </a:extLst>
          </p:cNvPr>
          <p:cNvSpPr txBox="1"/>
          <p:nvPr/>
        </p:nvSpPr>
        <p:spPr>
          <a:xfrm>
            <a:off x="1719943" y="5769429"/>
            <a:ext cx="9944753" cy="461665"/>
          </a:xfrm>
          <a:prstGeom prst="rect">
            <a:avLst/>
          </a:prstGeom>
          <a:noFill/>
        </p:spPr>
        <p:txBody>
          <a:bodyPr wrap="square" rtlCol="0">
            <a:spAutoFit/>
          </a:bodyPr>
          <a:lstStyle/>
          <a:p>
            <a:r>
              <a:rPr lang="fr-FR" sz="2400"/>
              <a:t>L’ensemble des dépenses est marquée par l’inflation ou ses conséquences</a:t>
            </a:r>
          </a:p>
        </p:txBody>
      </p:sp>
    </p:spTree>
    <p:extLst>
      <p:ext uri="{BB962C8B-B14F-4D97-AF65-F5344CB8AC3E}">
        <p14:creationId xmlns:p14="http://schemas.microsoft.com/office/powerpoint/2010/main" val="2986532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134389" y="62695"/>
            <a:ext cx="10229682" cy="1325563"/>
          </a:xfrm>
        </p:spPr>
        <p:txBody>
          <a:bodyPr>
            <a:normAutofit/>
          </a:bodyPr>
          <a:lstStyle/>
          <a:p>
            <a:pPr algn="ctr"/>
            <a:r>
              <a:rPr lang="fr-FR"/>
              <a:t>ROB 2023 : dépenses de fonctionnement</a:t>
            </a:r>
            <a:br>
              <a:rPr lang="fr-FR"/>
            </a:br>
            <a:endParaRPr lang="fr-FR"/>
          </a:p>
        </p:txBody>
      </p:sp>
      <mc:AlternateContent xmlns:mc="http://schemas.openxmlformats.org/markup-compatibility/2006" xmlns:cx1="http://schemas.microsoft.com/office/drawing/2015/9/8/chartex">
        <mc:Choice Requires="cx1">
          <p:graphicFrame>
            <p:nvGraphicFramePr>
              <p:cNvPr id="5" name="Graphique 4">
                <a:extLst>
                  <a:ext uri="{FF2B5EF4-FFF2-40B4-BE49-F238E27FC236}">
                    <a16:creationId xmlns:a16="http://schemas.microsoft.com/office/drawing/2014/main" id="{35FB02D9-66BE-0E71-D598-742595CA0394}"/>
                  </a:ext>
                </a:extLst>
              </p:cNvPr>
              <p:cNvGraphicFramePr/>
              <p:nvPr>
                <p:extLst>
                  <p:ext uri="{D42A27DB-BD31-4B8C-83A1-F6EECF244321}">
                    <p14:modId xmlns:p14="http://schemas.microsoft.com/office/powerpoint/2010/main" val="710296921"/>
                  </p:ext>
                </p:extLst>
              </p:nvPr>
            </p:nvGraphicFramePr>
            <p:xfrm>
              <a:off x="1435014" y="1746970"/>
              <a:ext cx="6056850" cy="372277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Graphique 4">
                <a:extLst>
                  <a:ext uri="{FF2B5EF4-FFF2-40B4-BE49-F238E27FC236}">
                    <a16:creationId xmlns:a16="http://schemas.microsoft.com/office/drawing/2014/main" id="{35FB02D9-66BE-0E71-D598-742595CA0394}"/>
                  </a:ext>
                </a:extLst>
              </p:cNvPr>
              <p:cNvPicPr>
                <a:picLocks noGrp="1" noRot="1" noChangeAspect="1" noMove="1" noResize="1" noEditPoints="1" noAdjustHandles="1" noChangeArrowheads="1" noChangeShapeType="1"/>
              </p:cNvPicPr>
              <p:nvPr/>
            </p:nvPicPr>
            <p:blipFill>
              <a:blip r:embed="rId3"/>
              <a:stretch>
                <a:fillRect/>
              </a:stretch>
            </p:blipFill>
            <p:spPr>
              <a:xfrm>
                <a:off x="1435014" y="1746970"/>
                <a:ext cx="6056850" cy="3722772"/>
              </a:xfrm>
              <a:prstGeom prst="rect">
                <a:avLst/>
              </a:prstGeom>
            </p:spPr>
          </p:pic>
        </mc:Fallback>
      </mc:AlternateContent>
      <p:sp>
        <p:nvSpPr>
          <p:cNvPr id="3" name="ZoneTexte 2">
            <a:extLst>
              <a:ext uri="{FF2B5EF4-FFF2-40B4-BE49-F238E27FC236}">
                <a16:creationId xmlns:a16="http://schemas.microsoft.com/office/drawing/2014/main" id="{65476F08-500A-3A39-500D-D51DD288B1E6}"/>
              </a:ext>
            </a:extLst>
          </p:cNvPr>
          <p:cNvSpPr txBox="1"/>
          <p:nvPr/>
        </p:nvSpPr>
        <p:spPr>
          <a:xfrm>
            <a:off x="1257011" y="752787"/>
            <a:ext cx="10915648" cy="6001643"/>
          </a:xfrm>
          <a:prstGeom prst="rect">
            <a:avLst/>
          </a:prstGeom>
          <a:noFill/>
        </p:spPr>
        <p:txBody>
          <a:bodyPr wrap="square" lIns="91440" tIns="45720" rIns="91440" bIns="45720" rtlCol="0" anchor="t">
            <a:spAutoFit/>
          </a:bodyPr>
          <a:lstStyle/>
          <a:p>
            <a:r>
              <a:rPr lang="fr-FR" sz="2400" b="1"/>
              <a:t>Charges à caractère général : </a:t>
            </a:r>
            <a:r>
              <a:rPr lang="fr-FR" sz="2400"/>
              <a:t>prestations de services , locations, fournitures marquées par l’inflation,</a:t>
            </a:r>
          </a:p>
          <a:p>
            <a:r>
              <a:rPr lang="fr-FR" sz="2400"/>
              <a:t>Pour les fluides la situation de l’énergie l’électricité notamment et le Gaz est très particulière et peu lisible</a:t>
            </a:r>
          </a:p>
          <a:p>
            <a:endParaRPr lang="fr-FR" sz="2400"/>
          </a:p>
          <a:p>
            <a:r>
              <a:rPr lang="fr-FR" sz="2400" b="1"/>
              <a:t>Masse salariale </a:t>
            </a:r>
            <a:r>
              <a:rPr lang="fr-FR" sz="2400"/>
              <a:t>: après la revalorisation du point d’indice en 2022, une nouvelle évolution a été envisagée  en 2023 poursuivie les années suivantes par la hausse habituelle du glissement vieillesse technicité</a:t>
            </a:r>
          </a:p>
          <a:p>
            <a:r>
              <a:rPr lang="fr-FR" sz="2400"/>
              <a:t>Un pilotage accru de la masse salariale est engagé dans chaque service , un travail sur l’absentéisme et la mutualisation est poursuivi,</a:t>
            </a:r>
          </a:p>
          <a:p>
            <a:endParaRPr lang="fr-FR" sz="2400"/>
          </a:p>
          <a:p>
            <a:r>
              <a:rPr lang="fr-FR" sz="2400" b="1"/>
              <a:t>Les subventions et participations </a:t>
            </a:r>
            <a:r>
              <a:rPr lang="fr-FR" sz="2400"/>
              <a:t>sont a minima maintenues,  et </a:t>
            </a:r>
            <a:r>
              <a:rPr lang="fr-FR" sz="2400" b="1"/>
              <a:t>accrues pour le CCAS et le CLC</a:t>
            </a:r>
            <a:r>
              <a:rPr lang="fr-FR" sz="2400"/>
              <a:t> notamment dans les dimensions sociales d’accompagnement, et pour prendre en compte  d’évolution de leur masse salariale</a:t>
            </a:r>
          </a:p>
          <a:p>
            <a:r>
              <a:rPr lang="fr-FR" sz="2400" b="1"/>
              <a:t>Les charges financières </a:t>
            </a:r>
            <a:r>
              <a:rPr lang="fr-FR" sz="2400"/>
              <a:t>prennent en compte le renchérissement des taux pour la part variable des emprunts en court et les emprunts à venir </a:t>
            </a:r>
          </a:p>
        </p:txBody>
      </p:sp>
    </p:spTree>
    <p:extLst>
      <p:ext uri="{BB962C8B-B14F-4D97-AF65-F5344CB8AC3E}">
        <p14:creationId xmlns:p14="http://schemas.microsoft.com/office/powerpoint/2010/main" val="12623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399503" y="172833"/>
            <a:ext cx="10229682" cy="688936"/>
          </a:xfrm>
        </p:spPr>
        <p:txBody>
          <a:bodyPr>
            <a:normAutofit fontScale="90000"/>
          </a:bodyPr>
          <a:lstStyle/>
          <a:p>
            <a:pPr algn="ctr"/>
            <a:r>
              <a:rPr lang="fr-FR"/>
              <a:t>ROB 2023 : Epargne brute</a:t>
            </a:r>
          </a:p>
        </p:txBody>
      </p:sp>
      <p:sp>
        <p:nvSpPr>
          <p:cNvPr id="6" name="ZoneTexte 5">
            <a:extLst>
              <a:ext uri="{FF2B5EF4-FFF2-40B4-BE49-F238E27FC236}">
                <a16:creationId xmlns:a16="http://schemas.microsoft.com/office/drawing/2014/main" id="{C14DA040-D5B8-AA93-84D2-1801F6212B8E}"/>
              </a:ext>
            </a:extLst>
          </p:cNvPr>
          <p:cNvSpPr txBox="1"/>
          <p:nvPr/>
        </p:nvSpPr>
        <p:spPr>
          <a:xfrm>
            <a:off x="1198485" y="754602"/>
            <a:ext cx="10229682" cy="892552"/>
          </a:xfrm>
          <a:prstGeom prst="rect">
            <a:avLst/>
          </a:prstGeom>
          <a:noFill/>
        </p:spPr>
        <p:txBody>
          <a:bodyPr wrap="square" rtlCol="0">
            <a:spAutoFit/>
          </a:bodyPr>
          <a:lstStyle/>
          <a:p>
            <a:pPr algn="ctr"/>
            <a:r>
              <a:rPr lang="fr-FR" sz="2600">
                <a:latin typeface="Source Sans Pro" panose="020B0503030403020204" pitchFamily="34" charset="0"/>
                <a:ea typeface="Source Sans Pro" panose="020B0503030403020204" pitchFamily="34" charset="0"/>
              </a:rPr>
              <a:t>Une épargne brute dégradée  fin 2022 par l’énergie essentiellement</a:t>
            </a:r>
          </a:p>
          <a:p>
            <a:pPr algn="ctr"/>
            <a:r>
              <a:rPr lang="fr-FR" sz="2600">
                <a:latin typeface="Source Sans Pro" panose="020B0503030403020204" pitchFamily="34" charset="0"/>
                <a:ea typeface="Source Sans Pro" panose="020B0503030403020204" pitchFamily="34" charset="0"/>
              </a:rPr>
              <a:t>Une capacité d’investissement retrouvée sur la durée</a:t>
            </a:r>
          </a:p>
        </p:txBody>
      </p:sp>
      <p:graphicFrame>
        <p:nvGraphicFramePr>
          <p:cNvPr id="3" name="Graphique 2">
            <a:extLst>
              <a:ext uri="{FF2B5EF4-FFF2-40B4-BE49-F238E27FC236}">
                <a16:creationId xmlns:a16="http://schemas.microsoft.com/office/drawing/2014/main" id="{D11C744B-C437-537C-48B5-B9CE44315C81}"/>
              </a:ext>
            </a:extLst>
          </p:cNvPr>
          <p:cNvGraphicFramePr>
            <a:graphicFrameLocks/>
          </p:cNvGraphicFramePr>
          <p:nvPr>
            <p:extLst>
              <p:ext uri="{D42A27DB-BD31-4B8C-83A1-F6EECF244321}">
                <p14:modId xmlns:p14="http://schemas.microsoft.com/office/powerpoint/2010/main" val="508467591"/>
              </p:ext>
            </p:extLst>
          </p:nvPr>
        </p:nvGraphicFramePr>
        <p:xfrm>
          <a:off x="1937657" y="1719943"/>
          <a:ext cx="9339943" cy="48659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65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435014" y="421407"/>
            <a:ext cx="10229682" cy="1006177"/>
          </a:xfrm>
        </p:spPr>
        <p:txBody>
          <a:bodyPr>
            <a:normAutofit/>
          </a:bodyPr>
          <a:lstStyle/>
          <a:p>
            <a:pPr algn="ctr"/>
            <a:r>
              <a:rPr lang="fr-FR"/>
              <a:t>ROB 2023 : Investissement</a:t>
            </a:r>
          </a:p>
        </p:txBody>
      </p:sp>
      <p:sp>
        <p:nvSpPr>
          <p:cNvPr id="4" name="ZoneTexte 3">
            <a:extLst>
              <a:ext uri="{FF2B5EF4-FFF2-40B4-BE49-F238E27FC236}">
                <a16:creationId xmlns:a16="http://schemas.microsoft.com/office/drawing/2014/main" id="{18706B60-4447-F546-4BA6-3EC6BB9D0B40}"/>
              </a:ext>
            </a:extLst>
          </p:cNvPr>
          <p:cNvSpPr txBox="1"/>
          <p:nvPr/>
        </p:nvSpPr>
        <p:spPr>
          <a:xfrm>
            <a:off x="1435014" y="1427584"/>
            <a:ext cx="10351978" cy="4154984"/>
          </a:xfrm>
          <a:prstGeom prst="rect">
            <a:avLst/>
          </a:prstGeom>
          <a:noFill/>
        </p:spPr>
        <p:txBody>
          <a:bodyPr wrap="square" rtlCol="0">
            <a:spAutoFit/>
          </a:bodyPr>
          <a:lstStyle/>
          <a:p>
            <a:pPr algn="ctr"/>
            <a:r>
              <a:rPr lang="fr-FR" sz="2400" b="1"/>
              <a:t>Une politique d’investissement ambitieuse  : </a:t>
            </a:r>
          </a:p>
          <a:p>
            <a:pPr algn="ctr"/>
            <a:endParaRPr lang="fr-FR" sz="2400"/>
          </a:p>
          <a:p>
            <a:pPr marL="342900" lvl="0" indent="-342900" algn="just">
              <a:buFont typeface="Arial" panose="020B0604020202020204" pitchFamily="34" charset="0"/>
              <a:buChar char="•"/>
            </a:pPr>
            <a:r>
              <a:rPr lang="fr-FR" sz="2400">
                <a:effectLst/>
                <a:ea typeface="Times New Roman" panose="02020603050405020304" pitchFamily="18" charset="0"/>
                <a:cs typeface="Calibri" panose="020F0502020204030204" pitchFamily="34" charset="0"/>
              </a:rPr>
              <a:t>Poursuivre la </a:t>
            </a:r>
            <a:r>
              <a:rPr lang="fr-FR" sz="2400" b="1">
                <a:effectLst/>
                <a:ea typeface="Times New Roman" panose="02020603050405020304" pitchFamily="18" charset="0"/>
                <a:cs typeface="Calibri" panose="020F0502020204030204" pitchFamily="34" charset="0"/>
              </a:rPr>
              <a:t>rénovation des groupes scolaires </a:t>
            </a:r>
            <a:r>
              <a:rPr lang="fr-FR" sz="2400">
                <a:effectLst/>
                <a:ea typeface="Times New Roman" panose="02020603050405020304" pitchFamily="18" charset="0"/>
                <a:cs typeface="Calibri" panose="020F0502020204030204" pitchFamily="34" charset="0"/>
              </a:rPr>
              <a:t>pour renforcer l’égalité des chances et le</a:t>
            </a:r>
            <a:r>
              <a:rPr lang="fr-FR" sz="2400">
                <a:solidFill>
                  <a:srgbClr val="000000"/>
                </a:solidFill>
                <a:effectLst/>
                <a:ea typeface="Times New Roman" panose="02020603050405020304" pitchFamily="18" charset="0"/>
                <a:cs typeface="Calibri" panose="020F0502020204030204" pitchFamily="34" charset="0"/>
              </a:rPr>
              <a:t> confort d’usages de tous,</a:t>
            </a:r>
            <a:endParaRPr lang="fr-FR" sz="2400">
              <a:effectLst/>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2400">
                <a:effectLst/>
                <a:ea typeface="Times New Roman" panose="02020603050405020304" pitchFamily="18" charset="0"/>
                <a:cs typeface="Calibri" panose="020F0502020204030204" pitchFamily="34" charset="0"/>
              </a:rPr>
              <a:t>Continuer à </a:t>
            </a:r>
            <a:r>
              <a:rPr lang="fr-FR" sz="2400" b="1">
                <a:effectLst/>
                <a:ea typeface="Times New Roman" panose="02020603050405020304" pitchFamily="18" charset="0"/>
                <a:cs typeface="Calibri" panose="020F0502020204030204" pitchFamily="34" charset="0"/>
              </a:rPr>
              <a:t>mettre à niveau nos équipements sportifs </a:t>
            </a:r>
            <a:r>
              <a:rPr lang="fr-FR" sz="2400">
                <a:effectLst/>
                <a:ea typeface="Times New Roman" panose="02020603050405020304" pitchFamily="18" charset="0"/>
                <a:cs typeface="Calibri" panose="020F0502020204030204" pitchFamily="34" charset="0"/>
              </a:rPr>
              <a:t>vieillissants pour conforter notre tissu associatif et ses bénévoles,</a:t>
            </a:r>
            <a:endParaRPr lang="fr-FR" sz="2400">
              <a:effectLst/>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2400" b="1">
                <a:effectLst/>
                <a:ea typeface="Times New Roman" panose="02020603050405020304" pitchFamily="18" charset="0"/>
                <a:cs typeface="Calibri" panose="020F0502020204030204" pitchFamily="34" charset="0"/>
              </a:rPr>
              <a:t>Améliorer les espaces publics</a:t>
            </a:r>
            <a:r>
              <a:rPr lang="fr-FR" sz="2400">
                <a:effectLst/>
                <a:ea typeface="Times New Roman" panose="02020603050405020304" pitchFamily="18" charset="0"/>
                <a:cs typeface="Calibri" panose="020F0502020204030204" pitchFamily="34" charset="0"/>
              </a:rPr>
              <a:t>,</a:t>
            </a:r>
            <a:endParaRPr lang="fr-FR" sz="2400">
              <a:effectLst/>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2400" b="1">
                <a:effectLst/>
                <a:ea typeface="Times New Roman" panose="02020603050405020304" pitchFamily="18" charset="0"/>
                <a:cs typeface="Calibri" panose="020F0502020204030204" pitchFamily="34" charset="0"/>
              </a:rPr>
              <a:t>Favoriser la transition écologique et la préservation de l’environnement</a:t>
            </a:r>
            <a:r>
              <a:rPr lang="fr-FR" sz="2400">
                <a:effectLst/>
                <a:ea typeface="Times New Roman" panose="02020603050405020304" pitchFamily="18" charset="0"/>
                <a:cs typeface="Calibri" panose="020F0502020204030204" pitchFamily="34" charset="0"/>
              </a:rPr>
              <a:t>,</a:t>
            </a:r>
            <a:endParaRPr lang="fr-FR" sz="2400">
              <a:effectLst/>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2400" b="1">
                <a:effectLst/>
                <a:ea typeface="Times New Roman" panose="02020603050405020304" pitchFamily="18" charset="0"/>
                <a:cs typeface="Calibri" panose="020F0502020204030204" pitchFamily="34" charset="0"/>
              </a:rPr>
              <a:t>Améliorer la qualité du service public </a:t>
            </a:r>
            <a:r>
              <a:rPr lang="fr-FR" sz="2400">
                <a:effectLst/>
                <a:ea typeface="Times New Roman" panose="02020603050405020304" pitchFamily="18" charset="0"/>
                <a:cs typeface="Calibri" panose="020F0502020204030204" pitchFamily="34" charset="0"/>
              </a:rPr>
              <a:t>en adaptant les équipements municipaux,</a:t>
            </a:r>
            <a:endParaRPr lang="fr-FR" sz="2400">
              <a:effectLst/>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pPr>
            <a:r>
              <a:rPr lang="fr-FR" sz="2400" b="1">
                <a:effectLst/>
                <a:ea typeface="Times New Roman" panose="02020603050405020304" pitchFamily="18" charset="0"/>
                <a:cs typeface="Calibri" panose="020F0502020204030204" pitchFamily="34" charset="0"/>
              </a:rPr>
              <a:t>Mettre à niveau les services numériques</a:t>
            </a:r>
            <a:endParaRPr lang="fr-FR" sz="2400" b="1"/>
          </a:p>
        </p:txBody>
      </p:sp>
    </p:spTree>
    <p:extLst>
      <p:ext uri="{BB962C8B-B14F-4D97-AF65-F5344CB8AC3E}">
        <p14:creationId xmlns:p14="http://schemas.microsoft.com/office/powerpoint/2010/main" val="183312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435014" y="421407"/>
            <a:ext cx="10229682" cy="1006177"/>
          </a:xfrm>
        </p:spPr>
        <p:txBody>
          <a:bodyPr>
            <a:normAutofit/>
          </a:bodyPr>
          <a:lstStyle/>
          <a:p>
            <a:pPr algn="ctr"/>
            <a:r>
              <a:rPr lang="fr-FR"/>
              <a:t>ROB 2023 : Investissement</a:t>
            </a:r>
          </a:p>
        </p:txBody>
      </p:sp>
      <p:sp>
        <p:nvSpPr>
          <p:cNvPr id="4" name="ZoneTexte 3">
            <a:extLst>
              <a:ext uri="{FF2B5EF4-FFF2-40B4-BE49-F238E27FC236}">
                <a16:creationId xmlns:a16="http://schemas.microsoft.com/office/drawing/2014/main" id="{18706B60-4447-F546-4BA6-3EC6BB9D0B40}"/>
              </a:ext>
            </a:extLst>
          </p:cNvPr>
          <p:cNvSpPr txBox="1"/>
          <p:nvPr/>
        </p:nvSpPr>
        <p:spPr>
          <a:xfrm>
            <a:off x="1573542" y="1358283"/>
            <a:ext cx="10229682" cy="5293757"/>
          </a:xfrm>
          <a:prstGeom prst="rect">
            <a:avLst/>
          </a:prstGeom>
          <a:noFill/>
        </p:spPr>
        <p:txBody>
          <a:bodyPr wrap="square" lIns="91440" tIns="45720" rIns="91440" bIns="45720" rtlCol="0" anchor="t">
            <a:spAutoFit/>
          </a:bodyPr>
          <a:lstStyle/>
          <a:p>
            <a:r>
              <a:rPr lang="fr-FR" sz="2600"/>
              <a:t>Contexte marqué par le </a:t>
            </a:r>
            <a:r>
              <a:rPr lang="fr-FR" sz="2600" b="1"/>
              <a:t>renchérissement des coûts et la baisse rapide de l’autofinancement </a:t>
            </a:r>
            <a:endParaRPr lang="fr-FR" sz="2600">
              <a:highlight>
                <a:srgbClr val="FFFF00"/>
              </a:highlight>
              <a:cs typeface="Calibri" panose="020F0502020204030204"/>
            </a:endParaRPr>
          </a:p>
          <a:p>
            <a:endParaRPr lang="fr-FR" sz="2600" b="1"/>
          </a:p>
          <a:p>
            <a:r>
              <a:rPr lang="fr-FR" sz="2600" b="1"/>
              <a:t>Réaménagement du PPI  </a:t>
            </a:r>
            <a:r>
              <a:rPr lang="fr-FR" sz="2600"/>
              <a:t>par projet : Piscine, locaux techniques, résidence autonomie</a:t>
            </a:r>
            <a:endParaRPr lang="fr-FR" sz="2600">
              <a:cs typeface="Calibri"/>
            </a:endParaRPr>
          </a:p>
          <a:p>
            <a:endParaRPr lang="fr-FR" sz="2600"/>
          </a:p>
          <a:p>
            <a:r>
              <a:rPr lang="fr-FR" sz="2600" b="1"/>
              <a:t>Ajustement de tous les projets du PPI </a:t>
            </a:r>
            <a:r>
              <a:rPr lang="fr-FR" sz="2600"/>
              <a:t>: programme et renchérissement</a:t>
            </a:r>
          </a:p>
          <a:p>
            <a:endParaRPr lang="fr-FR" sz="2600"/>
          </a:p>
          <a:p>
            <a:r>
              <a:rPr lang="fr-FR" sz="2600" b="1"/>
              <a:t>Ajustement des investissements courants</a:t>
            </a:r>
          </a:p>
          <a:p>
            <a:endParaRPr lang="fr-FR" sz="2600"/>
          </a:p>
          <a:p>
            <a:r>
              <a:rPr lang="fr-FR" sz="2600"/>
              <a:t>Poursuivre </a:t>
            </a:r>
            <a:r>
              <a:rPr lang="fr-FR" sz="2600" b="1"/>
              <a:t>l’optimisation dans la recherche des subventions </a:t>
            </a:r>
            <a:r>
              <a:rPr lang="fr-FR" sz="2600"/>
              <a:t>et saisir les opportunités nouvelles éventuelles: fonds de concours métropolitain, fonds verts...</a:t>
            </a:r>
            <a:endParaRPr lang="fr-FR" sz="2600">
              <a:cs typeface="Calibri"/>
            </a:endParaRPr>
          </a:p>
        </p:txBody>
      </p:sp>
    </p:spTree>
    <p:extLst>
      <p:ext uri="{BB962C8B-B14F-4D97-AF65-F5344CB8AC3E}">
        <p14:creationId xmlns:p14="http://schemas.microsoft.com/office/powerpoint/2010/main" val="354081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254578" y="124"/>
            <a:ext cx="10229682" cy="422559"/>
          </a:xfrm>
        </p:spPr>
        <p:txBody>
          <a:bodyPr>
            <a:normAutofit fontScale="90000"/>
          </a:bodyPr>
          <a:lstStyle/>
          <a:p>
            <a:r>
              <a:rPr lang="fr-FR"/>
              <a:t>ROB 2023 : révision  Investissement PPI</a:t>
            </a:r>
          </a:p>
        </p:txBody>
      </p:sp>
      <p:sp>
        <p:nvSpPr>
          <p:cNvPr id="5" name="ZoneTexte 4">
            <a:extLst>
              <a:ext uri="{FF2B5EF4-FFF2-40B4-BE49-F238E27FC236}">
                <a16:creationId xmlns:a16="http://schemas.microsoft.com/office/drawing/2014/main" id="{1E08CB33-1042-FF8E-E439-99B67A66016A}"/>
              </a:ext>
            </a:extLst>
          </p:cNvPr>
          <p:cNvSpPr txBox="1"/>
          <p:nvPr/>
        </p:nvSpPr>
        <p:spPr>
          <a:xfrm>
            <a:off x="1080992" y="1661302"/>
            <a:ext cx="10748865" cy="492443"/>
          </a:xfrm>
          <a:prstGeom prst="rect">
            <a:avLst/>
          </a:prstGeom>
          <a:noFill/>
        </p:spPr>
        <p:txBody>
          <a:bodyPr wrap="square" rtlCol="0">
            <a:spAutoFit/>
          </a:bodyPr>
          <a:lstStyle/>
          <a:p>
            <a:pPr algn="ctr"/>
            <a:endParaRPr lang="fr-FR" sz="2600" b="1"/>
          </a:p>
        </p:txBody>
      </p:sp>
      <p:graphicFrame>
        <p:nvGraphicFramePr>
          <p:cNvPr id="8" name="Tableau 7">
            <a:extLst>
              <a:ext uri="{FF2B5EF4-FFF2-40B4-BE49-F238E27FC236}">
                <a16:creationId xmlns:a16="http://schemas.microsoft.com/office/drawing/2014/main" id="{E72CCBD1-3F49-8AB2-67BA-DB2FE5C25353}"/>
              </a:ext>
            </a:extLst>
          </p:cNvPr>
          <p:cNvGraphicFramePr>
            <a:graphicFrameLocks noGrp="1"/>
          </p:cNvGraphicFramePr>
          <p:nvPr>
            <p:extLst>
              <p:ext uri="{D42A27DB-BD31-4B8C-83A1-F6EECF244321}">
                <p14:modId xmlns:p14="http://schemas.microsoft.com/office/powerpoint/2010/main" val="1535971378"/>
              </p:ext>
            </p:extLst>
          </p:nvPr>
        </p:nvGraphicFramePr>
        <p:xfrm>
          <a:off x="1023327" y="422012"/>
          <a:ext cx="10394843" cy="6390820"/>
        </p:xfrm>
        <a:graphic>
          <a:graphicData uri="http://schemas.openxmlformats.org/drawingml/2006/table">
            <a:tbl>
              <a:tblPr firstRow="1" bandRow="1"/>
              <a:tblGrid>
                <a:gridCol w="3930364">
                  <a:extLst>
                    <a:ext uri="{9D8B030D-6E8A-4147-A177-3AD203B41FA5}">
                      <a16:colId xmlns:a16="http://schemas.microsoft.com/office/drawing/2014/main" val="585228758"/>
                    </a:ext>
                  </a:extLst>
                </a:gridCol>
                <a:gridCol w="1527382">
                  <a:extLst>
                    <a:ext uri="{9D8B030D-6E8A-4147-A177-3AD203B41FA5}">
                      <a16:colId xmlns:a16="http://schemas.microsoft.com/office/drawing/2014/main" val="3468057245"/>
                    </a:ext>
                  </a:extLst>
                </a:gridCol>
                <a:gridCol w="1656456">
                  <a:extLst>
                    <a:ext uri="{9D8B030D-6E8A-4147-A177-3AD203B41FA5}">
                      <a16:colId xmlns:a16="http://schemas.microsoft.com/office/drawing/2014/main" val="1188352631"/>
                    </a:ext>
                  </a:extLst>
                </a:gridCol>
                <a:gridCol w="1301501">
                  <a:extLst>
                    <a:ext uri="{9D8B030D-6E8A-4147-A177-3AD203B41FA5}">
                      <a16:colId xmlns:a16="http://schemas.microsoft.com/office/drawing/2014/main" val="835493082"/>
                    </a:ext>
                  </a:extLst>
                </a:gridCol>
                <a:gridCol w="1979140">
                  <a:extLst>
                    <a:ext uri="{9D8B030D-6E8A-4147-A177-3AD203B41FA5}">
                      <a16:colId xmlns:a16="http://schemas.microsoft.com/office/drawing/2014/main" val="2444585383"/>
                    </a:ext>
                  </a:extLst>
                </a:gridCol>
              </a:tblGrid>
              <a:tr h="638472">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Opérations  2022-2026</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fr-FR" sz="1400" b="1" i="0" u="none" strike="noStrike">
                          <a:solidFill>
                            <a:srgbClr val="000000"/>
                          </a:solidFill>
                          <a:effectLst/>
                          <a:latin typeface="Source Sans Pro" panose="020B0503030403020204" pitchFamily="34" charset="0"/>
                          <a:ea typeface="Source Sans Pro" panose="020B0503030403020204" pitchFamily="34" charset="0"/>
                        </a:rPr>
                        <a:t>Montant prévisionnel 2022   K€</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fr-FR" sz="1400" b="1" i="0" u="none" strike="noStrike">
                          <a:solidFill>
                            <a:srgbClr val="000000"/>
                          </a:solidFill>
                          <a:effectLst/>
                          <a:latin typeface="Source Sans Pro" panose="020B0503030403020204" pitchFamily="34" charset="0"/>
                          <a:ea typeface="Source Sans Pro" panose="020B0503030403020204" pitchFamily="34" charset="0"/>
                        </a:rPr>
                        <a:t>Evaluation 2023</a:t>
                      </a:r>
                    </a:p>
                    <a:p>
                      <a:pPr algn="ctr" rtl="0" fontAlgn="ctr"/>
                      <a:r>
                        <a:rPr lang="fr-FR" sz="1400" b="1" i="0" u="none" strike="noStrike">
                          <a:solidFill>
                            <a:srgbClr val="000000"/>
                          </a:solidFill>
                          <a:effectLst/>
                          <a:latin typeface="Source Sans Pro" panose="020B0503030403020204" pitchFamily="34" charset="0"/>
                          <a:ea typeface="Source Sans Pro" panose="020B0503030403020204" pitchFamily="34" charset="0"/>
                        </a:rPr>
                        <a:t> K€</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fr-FR" sz="1400" b="1" i="0" u="none" strike="noStrike">
                          <a:solidFill>
                            <a:srgbClr val="000000"/>
                          </a:solidFill>
                          <a:effectLst/>
                          <a:latin typeface="Source Sans Pro" panose="020B0503030403020204" pitchFamily="34" charset="0"/>
                          <a:ea typeface="Source Sans Pro" panose="020B0503030403020204" pitchFamily="34" charset="0"/>
                        </a:rPr>
                        <a:t>Besoin de financement </a:t>
                      </a:r>
                    </a:p>
                    <a:p>
                      <a:pPr algn="ctr" rtl="0" fontAlgn="ctr"/>
                      <a:r>
                        <a:rPr lang="fr-FR" sz="1400" b="1" i="0" u="none" strike="noStrike">
                          <a:solidFill>
                            <a:srgbClr val="000000"/>
                          </a:solidFill>
                          <a:effectLst/>
                          <a:latin typeface="Source Sans Pro" panose="020B0503030403020204" pitchFamily="34" charset="0"/>
                          <a:ea typeface="Source Sans Pro" panose="020B0503030403020204" pitchFamily="34" charset="0"/>
                        </a:rPr>
                        <a:t>23-26- K€</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rtl="0" fontAlgn="ctr"/>
                      <a:r>
                        <a:rPr lang="fr-FR" sz="1400" b="1" i="0" u="none" strike="noStrike">
                          <a:solidFill>
                            <a:srgbClr val="000000"/>
                          </a:solidFill>
                          <a:effectLst/>
                          <a:latin typeface="Source Sans Pro" panose="020B0503030403020204" pitchFamily="34" charset="0"/>
                          <a:ea typeface="Source Sans Pro" panose="020B0503030403020204" pitchFamily="34" charset="0"/>
                        </a:rPr>
                        <a:t>commentaires</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1162384"/>
                  </a:ext>
                </a:extLst>
              </a:tr>
              <a:tr h="551122">
                <a:tc>
                  <a:txBody>
                    <a:bodyPr/>
                    <a:lstStyle/>
                    <a:p>
                      <a:pPr algn="ctr" rtl="0" fontAlgn="ctr"/>
                      <a:r>
                        <a:rPr lang="fr-FR" sz="1800" b="0" i="0" u="none" strike="noStrike">
                          <a:solidFill>
                            <a:srgbClr val="000000"/>
                          </a:solidFill>
                          <a:effectLst/>
                          <a:latin typeface="Source Sans Pro" panose="020B0503030403020204" pitchFamily="34" charset="0"/>
                          <a:ea typeface="Source Sans Pro" panose="020B0503030403020204" pitchFamily="34" charset="0"/>
                        </a:rPr>
                        <a:t>Reconstruction de l'école élémentaire du</a:t>
                      </a:r>
                      <a:r>
                        <a:rPr lang="fr-FR" sz="1800" b="1" i="0" u="none" strike="noStrike">
                          <a:solidFill>
                            <a:srgbClr val="000000"/>
                          </a:solidFill>
                          <a:effectLst/>
                          <a:latin typeface="Source Sans Pro" panose="020B0503030403020204" pitchFamily="34" charset="0"/>
                          <a:ea typeface="Source Sans Pro" panose="020B0503030403020204" pitchFamily="34" charset="0"/>
                        </a:rPr>
                        <a:t> Val</a:t>
                      </a:r>
                      <a:endParaRPr lang="fr-FR" sz="1800" b="0" i="0" u="none" strike="noStrike">
                        <a:solidFill>
                          <a:srgbClr val="000000"/>
                        </a:solidFill>
                        <a:effectLst/>
                        <a:latin typeface="Source Sans Pro" panose="020B0503030403020204" pitchFamily="34" charset="0"/>
                        <a:ea typeface="Source Sans Pro" panose="020B0503030403020204" pitchFamily="34" charset="0"/>
                      </a:endParaRP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3 350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3 350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Source Sans Pro"/>
                          <a:ea typeface="Source Sans Pro"/>
                        </a:rPr>
                        <a:t> Terminé 2022 (Reste solde de 385 K€)</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507793"/>
                  </a:ext>
                </a:extLst>
              </a:tr>
              <a:tr h="551122">
                <a:tc>
                  <a:txBody>
                    <a:bodyPr/>
                    <a:lstStyle/>
                    <a:p>
                      <a:pPr algn="ctr" rtl="0" fontAlgn="ctr"/>
                      <a:r>
                        <a:rPr lang="fr-FR" sz="1800" b="0" i="0" u="none" strike="noStrike">
                          <a:solidFill>
                            <a:srgbClr val="000000"/>
                          </a:solidFill>
                          <a:effectLst/>
                          <a:latin typeface="Source Sans Pro" panose="020B0503030403020204" pitchFamily="34" charset="0"/>
                          <a:ea typeface="Source Sans Pro" panose="020B0503030403020204" pitchFamily="34" charset="0"/>
                        </a:rPr>
                        <a:t>Rénovation du terrain d'honneur stade </a:t>
                      </a:r>
                      <a:r>
                        <a:rPr lang="fr-FR" sz="1800" b="1" i="0" u="none" strike="noStrike">
                          <a:solidFill>
                            <a:srgbClr val="000000"/>
                          </a:solidFill>
                          <a:effectLst/>
                          <a:latin typeface="Source Sans Pro" panose="020B0503030403020204" pitchFamily="34" charset="0"/>
                          <a:ea typeface="Source Sans Pro" panose="020B0503030403020204" pitchFamily="34" charset="0"/>
                        </a:rPr>
                        <a:t>Roger Journet</a:t>
                      </a:r>
                      <a:endParaRPr lang="fr-FR" sz="1800" b="0" i="0" u="none" strike="noStrike">
                        <a:solidFill>
                          <a:srgbClr val="000000"/>
                        </a:solidFill>
                        <a:effectLst/>
                        <a:latin typeface="Source Sans Pro" panose="020B0503030403020204" pitchFamily="34" charset="0"/>
                        <a:ea typeface="Source Sans Pro" panose="020B0503030403020204" pitchFamily="34" charset="0"/>
                      </a:endParaRP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550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550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fr-FR" sz="1800" b="1" i="0" u="none" strike="noStrike">
                        <a:solidFill>
                          <a:srgbClr val="000000"/>
                        </a:solidFill>
                        <a:effectLst/>
                        <a:latin typeface="Source Sans Pro"/>
                        <a:ea typeface="Source Sans Pro"/>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Source Sans Pro" panose="020B0503030403020204" pitchFamily="34" charset="0"/>
                          <a:ea typeface="Source Sans Pro" panose="020B0503030403020204" pitchFamily="34" charset="0"/>
                        </a:rPr>
                        <a:t>Terminé 2022</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896917"/>
                  </a:ext>
                </a:extLst>
              </a:tr>
              <a:tr h="551122">
                <a:tc>
                  <a:txBody>
                    <a:bodyPr/>
                    <a:lstStyle/>
                    <a:p>
                      <a:pPr algn="ctr" rtl="0" fontAlgn="ctr"/>
                      <a:r>
                        <a:rPr lang="fr-FR" sz="1800" b="0" i="0" u="none" strike="noStrike">
                          <a:solidFill>
                            <a:srgbClr val="000000"/>
                          </a:solidFill>
                          <a:effectLst/>
                          <a:latin typeface="Source Sans Pro" panose="020B0503030403020204" pitchFamily="34" charset="0"/>
                          <a:ea typeface="Source Sans Pro" panose="020B0503030403020204" pitchFamily="34" charset="0"/>
                        </a:rPr>
                        <a:t>Rénovation des équipements du secteur "Bourg"</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7 160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7 900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5 519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fr-FR" sz="1600" b="0" i="0" u="none" strike="noStrike">
                          <a:solidFill>
                            <a:srgbClr val="000000"/>
                          </a:solidFill>
                          <a:effectLst/>
                          <a:latin typeface="Source Sans Pro" panose="020B0503030403020204" pitchFamily="34" charset="0"/>
                          <a:ea typeface="Source Sans Pro" panose="020B0503030403020204" pitchFamily="34" charset="0"/>
                        </a:rPr>
                        <a:t>Ajustement et finalisation suite AO</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8327756"/>
                  </a:ext>
                </a:extLst>
              </a:tr>
              <a:tr h="733102">
                <a:tc>
                  <a:txBody>
                    <a:bodyPr/>
                    <a:lstStyle/>
                    <a:p>
                      <a:pPr algn="ctr" rtl="0" fontAlgn="ctr"/>
                      <a:r>
                        <a:rPr lang="fr-FR" sz="1800" b="0" i="0" u="none" strike="noStrike">
                          <a:solidFill>
                            <a:srgbClr val="000000"/>
                          </a:solidFill>
                          <a:effectLst/>
                          <a:latin typeface="Source Sans Pro" panose="020B0503030403020204" pitchFamily="34" charset="0"/>
                          <a:ea typeface="Source Sans Pro" panose="020B0503030403020204" pitchFamily="34" charset="0"/>
                        </a:rPr>
                        <a:t>Construction nouveau </a:t>
                      </a:r>
                      <a:r>
                        <a:rPr lang="fr-FR" sz="1800" b="1" i="0" u="none" strike="noStrike">
                          <a:solidFill>
                            <a:srgbClr val="000000"/>
                          </a:solidFill>
                          <a:effectLst/>
                          <a:latin typeface="Source Sans Pro" panose="020B0503030403020204" pitchFamily="34" charset="0"/>
                          <a:ea typeface="Source Sans Pro" panose="020B0503030403020204" pitchFamily="34" charset="0"/>
                        </a:rPr>
                        <a:t>local municipal + parc matériaux </a:t>
                      </a:r>
                      <a:endParaRPr lang="fr-FR" sz="1800" b="0" i="0" u="none" strike="noStrike">
                        <a:solidFill>
                          <a:srgbClr val="000000"/>
                        </a:solidFill>
                        <a:effectLst/>
                        <a:latin typeface="Source Sans Pro" panose="020B0503030403020204" pitchFamily="34" charset="0"/>
                        <a:ea typeface="Source Sans Pro" panose="020B0503030403020204" pitchFamily="34" charset="0"/>
                      </a:endParaRP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2 840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2 400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1 470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fr-FR" sz="1600" b="0" i="0" u="none" strike="noStrike">
                          <a:solidFill>
                            <a:srgbClr val="000000"/>
                          </a:solidFill>
                          <a:effectLst/>
                          <a:latin typeface="Source Sans Pro" panose="020B0503030403020204" pitchFamily="34" charset="0"/>
                          <a:ea typeface="Source Sans Pro" panose="020B0503030403020204" pitchFamily="34" charset="0"/>
                        </a:rPr>
                        <a:t>Evolution possible suite étude acquisition terrain voisinage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416576"/>
                  </a:ext>
                </a:extLst>
              </a:tr>
              <a:tr h="490462">
                <a:tc>
                  <a:txBody>
                    <a:bodyPr/>
                    <a:lstStyle/>
                    <a:p>
                      <a:pPr algn="ctr" rtl="0" fontAlgn="ctr"/>
                      <a:r>
                        <a:rPr lang="fr-FR" sz="1800" b="0" i="0" u="none" strike="noStrike">
                          <a:solidFill>
                            <a:srgbClr val="000000"/>
                          </a:solidFill>
                          <a:effectLst/>
                          <a:latin typeface="Source Sans Pro" panose="020B0503030403020204" pitchFamily="34" charset="0"/>
                          <a:ea typeface="Source Sans Pro" panose="020B0503030403020204" pitchFamily="34" charset="0"/>
                        </a:rPr>
                        <a:t>Rénovation de la salle polyvalente </a:t>
                      </a:r>
                      <a:r>
                        <a:rPr lang="fr-FR" sz="1800" b="1" i="0" u="none" strike="noStrike">
                          <a:solidFill>
                            <a:srgbClr val="000000"/>
                          </a:solidFill>
                          <a:effectLst/>
                          <a:latin typeface="Source Sans Pro" panose="020B0503030403020204" pitchFamily="34" charset="0"/>
                          <a:ea typeface="Source Sans Pro" panose="020B0503030403020204" pitchFamily="34" charset="0"/>
                        </a:rPr>
                        <a:t>DOJO</a:t>
                      </a:r>
                      <a:endParaRPr lang="fr-FR" sz="1800" b="0" i="0" u="none" strike="noStrike">
                        <a:solidFill>
                          <a:srgbClr val="000000"/>
                        </a:solidFill>
                        <a:effectLst/>
                        <a:latin typeface="Source Sans Pro" panose="020B0503030403020204" pitchFamily="34" charset="0"/>
                        <a:ea typeface="Source Sans Pro" panose="020B0503030403020204" pitchFamily="34" charset="0"/>
                      </a:endParaRP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705</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1 400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751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fr-FR" sz="1600" b="0" i="0" u="none" strike="noStrike">
                          <a:solidFill>
                            <a:srgbClr val="000000"/>
                          </a:solidFill>
                          <a:effectLst/>
                          <a:latin typeface="Source Sans Pro" panose="020B0503030403020204" pitchFamily="34" charset="0"/>
                          <a:ea typeface="Source Sans Pro" panose="020B0503030403020204" pitchFamily="34" charset="0"/>
                        </a:rPr>
                        <a:t>Ajustement et finalisation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1094440"/>
                  </a:ext>
                </a:extLst>
              </a:tr>
              <a:tr h="733102">
                <a:tc>
                  <a:txBody>
                    <a:bodyPr/>
                    <a:lstStyle/>
                    <a:p>
                      <a:pPr algn="ctr" rtl="0" fontAlgn="ctr"/>
                      <a:r>
                        <a:rPr lang="fr-FR" sz="1800" b="0" i="0" u="none" strike="noStrike">
                          <a:solidFill>
                            <a:srgbClr val="000000"/>
                          </a:solidFill>
                          <a:effectLst/>
                          <a:latin typeface="Source Sans Pro" panose="020B0503030403020204" pitchFamily="34" charset="0"/>
                          <a:ea typeface="Source Sans Pro" panose="020B0503030403020204" pitchFamily="34" charset="0"/>
                        </a:rPr>
                        <a:t>Maintenance de la</a:t>
                      </a:r>
                      <a:r>
                        <a:rPr lang="fr-FR" sz="1800" b="1" i="0" u="none" strike="noStrike">
                          <a:solidFill>
                            <a:srgbClr val="000000"/>
                          </a:solidFill>
                          <a:effectLst/>
                          <a:latin typeface="Source Sans Pro" panose="020B0503030403020204" pitchFamily="34" charset="0"/>
                          <a:ea typeface="Source Sans Pro" panose="020B0503030403020204" pitchFamily="34" charset="0"/>
                        </a:rPr>
                        <a:t> piscine</a:t>
                      </a:r>
                      <a:r>
                        <a:rPr lang="fr-FR" sz="1800" b="0" i="0" u="none" strike="noStrike">
                          <a:solidFill>
                            <a:srgbClr val="000000"/>
                          </a:solidFill>
                          <a:effectLst/>
                          <a:latin typeface="Source Sans Pro" panose="020B0503030403020204" pitchFamily="34" charset="0"/>
                          <a:ea typeface="Source Sans Pro" panose="020B0503030403020204" pitchFamily="34" charset="0"/>
                        </a:rPr>
                        <a:t> (gros entretien)</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4 770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400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336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fr-FR" sz="1600" b="0" i="0" u="none" strike="noStrike">
                          <a:solidFill>
                            <a:srgbClr val="000000"/>
                          </a:solidFill>
                          <a:effectLst/>
                          <a:latin typeface="Source Sans Pro" panose="020B0503030403020204" pitchFamily="34" charset="0"/>
                          <a:ea typeface="Source Sans Pro" panose="020B0503030403020204" pitchFamily="34" charset="0"/>
                        </a:rPr>
                        <a:t>Maintien de l'équipement -débat métropolitain piscine</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981448"/>
                  </a:ext>
                </a:extLst>
              </a:tr>
              <a:tr h="395695">
                <a:tc>
                  <a:txBody>
                    <a:bodyPr/>
                    <a:lstStyle/>
                    <a:p>
                      <a:pPr algn="ctr" rtl="0" fontAlgn="ctr"/>
                      <a:r>
                        <a:rPr lang="fr-FR" sz="1800" b="0" i="0" u="none" strike="noStrike">
                          <a:solidFill>
                            <a:srgbClr val="000000"/>
                          </a:solidFill>
                          <a:effectLst/>
                          <a:latin typeface="Source Sans Pro" panose="020B0503030403020204" pitchFamily="34" charset="0"/>
                          <a:ea typeface="Source Sans Pro" panose="020B0503030403020204" pitchFamily="34" charset="0"/>
                        </a:rPr>
                        <a:t>Modernisation de l</a:t>
                      </a:r>
                      <a:r>
                        <a:rPr lang="fr-FR" sz="1800" b="1" i="0" u="none" strike="noStrike">
                          <a:solidFill>
                            <a:srgbClr val="000000"/>
                          </a:solidFill>
                          <a:effectLst/>
                          <a:latin typeface="Source Sans Pro" panose="020B0503030403020204" pitchFamily="34" charset="0"/>
                          <a:ea typeface="Source Sans Pro" panose="020B0503030403020204" pitchFamily="34" charset="0"/>
                        </a:rPr>
                        <a:t>'éclairage public</a:t>
                      </a:r>
                      <a:endParaRPr lang="fr-FR" sz="1800" b="0" i="0" u="none" strike="noStrike">
                        <a:solidFill>
                          <a:srgbClr val="000000"/>
                        </a:solidFill>
                        <a:effectLst/>
                        <a:latin typeface="Source Sans Pro" panose="020B0503030403020204" pitchFamily="34" charset="0"/>
                        <a:ea typeface="Source Sans Pro" panose="020B0503030403020204" pitchFamily="34" charset="0"/>
                      </a:endParaRP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720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720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393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fr-FR" sz="1600" b="0" i="0" u="none" strike="noStrike">
                          <a:solidFill>
                            <a:srgbClr val="000000"/>
                          </a:solidFill>
                          <a:effectLst/>
                          <a:latin typeface="Source Sans Pro" panose="020B0503030403020204" pitchFamily="34" charset="0"/>
                          <a:ea typeface="Source Sans Pro" panose="020B0503030403020204" pitchFamily="34" charset="0"/>
                        </a:rPr>
                        <a:t>Pas d'évolution</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38166"/>
                  </a:ext>
                </a:extLst>
              </a:tr>
              <a:tr h="551122">
                <a:tc>
                  <a:txBody>
                    <a:bodyPr/>
                    <a:lstStyle/>
                    <a:p>
                      <a:pPr algn="ctr" rtl="0" fontAlgn="ctr"/>
                      <a:r>
                        <a:rPr lang="fr-FR" sz="1800" b="0" i="0" u="none" strike="noStrike">
                          <a:solidFill>
                            <a:srgbClr val="000000"/>
                          </a:solidFill>
                          <a:effectLst/>
                          <a:latin typeface="Source Sans Pro" panose="020B0503030403020204" pitchFamily="34" charset="0"/>
                          <a:ea typeface="Source Sans Pro" panose="020B0503030403020204" pitchFamily="34" charset="0"/>
                        </a:rPr>
                        <a:t>Aménagement des espaces publics du quartier</a:t>
                      </a:r>
                      <a:r>
                        <a:rPr lang="fr-FR" sz="1800" b="1" i="0" u="none" strike="noStrike">
                          <a:solidFill>
                            <a:srgbClr val="000000"/>
                          </a:solidFill>
                          <a:effectLst/>
                          <a:latin typeface="Source Sans Pro" panose="020B0503030403020204" pitchFamily="34" charset="0"/>
                          <a:ea typeface="Source Sans Pro" panose="020B0503030403020204" pitchFamily="34" charset="0"/>
                        </a:rPr>
                        <a:t> Bel Air</a:t>
                      </a:r>
                      <a:endParaRPr lang="fr-FR" sz="1800" b="0" i="0" u="none" strike="noStrike">
                        <a:solidFill>
                          <a:srgbClr val="000000"/>
                        </a:solidFill>
                        <a:effectLst/>
                        <a:latin typeface="Source Sans Pro" panose="020B0503030403020204" pitchFamily="34" charset="0"/>
                        <a:ea typeface="Source Sans Pro" panose="020B0503030403020204" pitchFamily="34" charset="0"/>
                      </a:endParaRP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400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500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336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fr-FR" sz="1600" b="0" i="0" u="none" strike="noStrike">
                          <a:solidFill>
                            <a:srgbClr val="000000"/>
                          </a:solidFill>
                          <a:effectLst/>
                          <a:latin typeface="Source Sans Pro" panose="020B0503030403020204" pitchFamily="34" charset="0"/>
                          <a:ea typeface="Source Sans Pro" panose="020B0503030403020204" pitchFamily="34" charset="0"/>
                        </a:rPr>
                        <a:t>Coût à actualiser en AMO</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746703"/>
                  </a:ext>
                </a:extLst>
              </a:tr>
              <a:tr h="395695">
                <a:tc>
                  <a:txBody>
                    <a:bodyPr/>
                    <a:lstStyle/>
                    <a:p>
                      <a:pPr algn="ctr" rtl="0" fontAlgn="ctr"/>
                      <a:r>
                        <a:rPr lang="fr-FR" sz="1800" b="0" i="0" u="none" strike="noStrike">
                          <a:solidFill>
                            <a:srgbClr val="000000"/>
                          </a:solidFill>
                          <a:effectLst/>
                          <a:latin typeface="Source Sans Pro" panose="020B0503030403020204" pitchFamily="34" charset="0"/>
                          <a:ea typeface="Source Sans Pro" panose="020B0503030403020204" pitchFamily="34" charset="0"/>
                        </a:rPr>
                        <a:t>Accompagnement </a:t>
                      </a:r>
                      <a:r>
                        <a:rPr lang="fr-FR" sz="1800" b="1" i="0" u="none" strike="noStrike">
                          <a:solidFill>
                            <a:srgbClr val="000000"/>
                          </a:solidFill>
                          <a:effectLst/>
                          <a:latin typeface="Source Sans Pro" panose="020B0503030403020204" pitchFamily="34" charset="0"/>
                          <a:ea typeface="Source Sans Pro" panose="020B0503030403020204" pitchFamily="34" charset="0"/>
                        </a:rPr>
                        <a:t>chrono- vélo </a:t>
                      </a:r>
                      <a:endParaRPr lang="fr-FR" sz="1800" b="0" i="0" u="none" strike="noStrike">
                        <a:solidFill>
                          <a:srgbClr val="000000"/>
                        </a:solidFill>
                        <a:effectLst/>
                        <a:latin typeface="Source Sans Pro" panose="020B0503030403020204" pitchFamily="34" charset="0"/>
                        <a:ea typeface="Source Sans Pro" panose="020B0503030403020204" pitchFamily="34" charset="0"/>
                      </a:endParaRP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1 900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500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fr-FR" sz="1600" b="0" i="0" u="none" strike="noStrike">
                          <a:solidFill>
                            <a:srgbClr val="000000"/>
                          </a:solidFill>
                          <a:effectLst/>
                          <a:latin typeface="Source Sans Pro" panose="020B0503030403020204" pitchFamily="34" charset="0"/>
                          <a:ea typeface="Source Sans Pro" panose="020B0503030403020204" pitchFamily="34" charset="0"/>
                        </a:rPr>
                        <a:t>Démarrage études</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904732"/>
                  </a:ext>
                </a:extLst>
              </a:tr>
              <a:tr h="395695">
                <a:tc>
                  <a:txBody>
                    <a:bodyPr/>
                    <a:lstStyle/>
                    <a:p>
                      <a:pPr algn="ctr" rtl="0" fontAlgn="ctr"/>
                      <a:r>
                        <a:rPr lang="fr-FR" sz="1800" b="1" i="0" u="none" strike="noStrike">
                          <a:solidFill>
                            <a:srgbClr val="000000"/>
                          </a:solidFill>
                          <a:effectLst/>
                          <a:latin typeface="Source Sans Pro"/>
                          <a:ea typeface="Source Sans Pro"/>
                        </a:rPr>
                        <a:t>Résidence autonomie</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700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fr-FR" sz="1600" b="0" i="0" u="none" strike="noStrike">
                          <a:solidFill>
                            <a:srgbClr val="000000"/>
                          </a:solidFill>
                          <a:effectLst/>
                          <a:latin typeface="Source Sans Pro"/>
                          <a:ea typeface="Source Sans Pro"/>
                        </a:rPr>
                        <a:t>Différée pour clarifier les besoins</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138737"/>
                  </a:ext>
                </a:extLst>
              </a:tr>
              <a:tr h="278152">
                <a:tc>
                  <a:txBody>
                    <a:bodyPr/>
                    <a:lstStyle/>
                    <a:p>
                      <a:pPr algn="ctr" rtl="0" fontAlgn="ctr"/>
                      <a:r>
                        <a:rPr lang="fr-FR" sz="1600" b="1" i="0" u="none" strike="noStrike">
                          <a:solidFill>
                            <a:srgbClr val="000000"/>
                          </a:solidFill>
                          <a:effectLst/>
                          <a:latin typeface="Source Sans Pro" panose="020B0503030403020204" pitchFamily="34" charset="0"/>
                          <a:ea typeface="Source Sans Pro" panose="020B0503030403020204" pitchFamily="34" charset="0"/>
                        </a:rPr>
                        <a:t>TOTAL</a:t>
                      </a:r>
                    </a:p>
                  </a:txBody>
                  <a:tcPr marL="5207" marR="62485"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7"/>
                    </a:solidFill>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23 095</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7"/>
                    </a:solidFill>
                  </a:tcPr>
                </a:tc>
                <a:tc>
                  <a:txBody>
                    <a:bodyPr/>
                    <a:lstStyle/>
                    <a:p>
                      <a:pPr algn="ctr" rtl="0" fontAlgn="ctr"/>
                      <a:r>
                        <a:rPr lang="fr-FR" sz="1800" b="1" i="0" u="none" strike="noStrike">
                          <a:solidFill>
                            <a:srgbClr val="000000"/>
                          </a:solidFill>
                          <a:effectLst/>
                          <a:latin typeface="Source Sans Pro" panose="020B0503030403020204" pitchFamily="34" charset="0"/>
                          <a:ea typeface="Source Sans Pro" panose="020B0503030403020204" pitchFamily="34" charset="0"/>
                        </a:rPr>
                        <a:t>17 720</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7"/>
                    </a:solidFill>
                  </a:tcPr>
                </a:tc>
                <a:tc>
                  <a:txBody>
                    <a:bodyPr/>
                    <a:lstStyle/>
                    <a:p>
                      <a:pPr algn="ctr" rtl="0" fontAlgn="ctr"/>
                      <a:r>
                        <a:rPr lang="fr-FR" sz="1600" b="1" i="0" u="none" strike="noStrike">
                          <a:solidFill>
                            <a:srgbClr val="000000"/>
                          </a:solidFill>
                          <a:effectLst/>
                          <a:latin typeface="Source Sans Pro" panose="020B0503030403020204" pitchFamily="34" charset="0"/>
                          <a:ea typeface="Source Sans Pro" panose="020B0503030403020204" pitchFamily="34" charset="0"/>
                        </a:rPr>
                        <a:t> </a:t>
                      </a:r>
                    </a:p>
                  </a:txBody>
                  <a:tcPr marL="5207" marR="5207" marT="5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7"/>
                    </a:solidFill>
                  </a:tcPr>
                </a:tc>
                <a:tc>
                  <a:txBody>
                    <a:bodyPr/>
                    <a:lstStyle/>
                    <a:p>
                      <a:pPr algn="ctr" fontAlgn="b"/>
                      <a:r>
                        <a:rPr lang="fr-FR" sz="1600" b="0" i="0" u="none" strike="noStrike">
                          <a:solidFill>
                            <a:srgbClr val="000000"/>
                          </a:solidFill>
                          <a:effectLst/>
                          <a:latin typeface="Source Sans Pro" panose="020B0503030403020204" pitchFamily="34" charset="0"/>
                          <a:ea typeface="Source Sans Pro" panose="020B0503030403020204" pitchFamily="34" charset="0"/>
                        </a:rPr>
                        <a:t> </a:t>
                      </a:r>
                    </a:p>
                  </a:txBody>
                  <a:tcPr marL="5207" marR="5207" marT="52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994691"/>
                  </a:ext>
                </a:extLst>
              </a:tr>
            </a:tbl>
          </a:graphicData>
        </a:graphic>
      </p:graphicFrame>
    </p:spTree>
    <p:extLst>
      <p:ext uri="{BB962C8B-B14F-4D97-AF65-F5344CB8AC3E}">
        <p14:creationId xmlns:p14="http://schemas.microsoft.com/office/powerpoint/2010/main" val="225099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513842" y="710442"/>
            <a:ext cx="10229682" cy="1006177"/>
          </a:xfrm>
        </p:spPr>
        <p:txBody>
          <a:bodyPr>
            <a:normAutofit/>
          </a:bodyPr>
          <a:lstStyle/>
          <a:p>
            <a:r>
              <a:rPr lang="fr-FR"/>
              <a:t>ROB 2023 : Investissements Courants</a:t>
            </a:r>
          </a:p>
        </p:txBody>
      </p:sp>
      <p:sp>
        <p:nvSpPr>
          <p:cNvPr id="4" name="ZoneTexte 3">
            <a:extLst>
              <a:ext uri="{FF2B5EF4-FFF2-40B4-BE49-F238E27FC236}">
                <a16:creationId xmlns:a16="http://schemas.microsoft.com/office/drawing/2014/main" id="{18706B60-4447-F546-4BA6-3EC6BB9D0B40}"/>
              </a:ext>
            </a:extLst>
          </p:cNvPr>
          <p:cNvSpPr txBox="1"/>
          <p:nvPr/>
        </p:nvSpPr>
        <p:spPr>
          <a:xfrm>
            <a:off x="1247049" y="2496529"/>
            <a:ext cx="10748865" cy="2818785"/>
          </a:xfrm>
          <a:prstGeom prst="rect">
            <a:avLst/>
          </a:prstGeom>
          <a:noFill/>
        </p:spPr>
        <p:txBody>
          <a:bodyPr wrap="square" lIns="91440" tIns="45720" rIns="91440" bIns="45720" rtlCol="0" anchor="t">
            <a:spAutoFit/>
          </a:bodyPr>
          <a:lstStyle/>
          <a:p>
            <a:r>
              <a:rPr lang="fr-FR" sz="2600" b="1"/>
              <a:t>Ajustement dans la durée de l’enveloppe financière de 2M€ à 1,5 M€ / an</a:t>
            </a:r>
          </a:p>
          <a:p>
            <a:endParaRPr lang="fr-FR" sz="2600" b="1"/>
          </a:p>
          <a:p>
            <a:pPr lvl="0">
              <a:lnSpc>
                <a:spcPct val="107000"/>
              </a:lnSpc>
            </a:pPr>
            <a:r>
              <a:rPr lang="fr-FR"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Maintien et amélioration du patrimoine de la commune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fr-FR"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Aménagement des espaces extérieurs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fr-FR"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Renouvellement du matériel et des véhicules </a:t>
            </a:r>
          </a:p>
          <a:p>
            <a:pPr lvl="0">
              <a:lnSpc>
                <a:spcPct val="107000"/>
              </a:lnSpc>
              <a:spcAft>
                <a:spcPts val="800"/>
              </a:spcAft>
            </a:pPr>
            <a:r>
              <a:rPr lang="fr-FR" sz="2800">
                <a:solidFill>
                  <a:srgbClr val="000000"/>
                </a:solidFill>
                <a:latin typeface="Calibri" panose="020F0502020204030204" pitchFamily="34" charset="0"/>
                <a:ea typeface="Calibri" panose="020F0502020204030204" pitchFamily="34" charset="0"/>
                <a:cs typeface="Times New Roman" panose="02020603050405020304" pitchFamily="18" charset="0"/>
              </a:rPr>
              <a:t>- Ajustement des travaux en régie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1133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435014" y="421407"/>
            <a:ext cx="10229682" cy="1006177"/>
          </a:xfrm>
        </p:spPr>
        <p:txBody>
          <a:bodyPr>
            <a:normAutofit fontScale="90000"/>
          </a:bodyPr>
          <a:lstStyle/>
          <a:p>
            <a:pPr algn="ctr"/>
            <a:r>
              <a:rPr lang="fr-FR"/>
              <a:t>ROB 2023 : Investissement</a:t>
            </a:r>
            <a:br>
              <a:rPr lang="fr-FR"/>
            </a:br>
            <a:r>
              <a:rPr lang="fr-FR"/>
              <a:t>Besoin de financement</a:t>
            </a:r>
          </a:p>
        </p:txBody>
      </p:sp>
      <p:graphicFrame>
        <p:nvGraphicFramePr>
          <p:cNvPr id="3" name="Tableau 2">
            <a:extLst>
              <a:ext uri="{FF2B5EF4-FFF2-40B4-BE49-F238E27FC236}">
                <a16:creationId xmlns:a16="http://schemas.microsoft.com/office/drawing/2014/main" id="{EA2DBDF0-E733-5387-C532-6D8C57D7BE89}"/>
              </a:ext>
            </a:extLst>
          </p:cNvPr>
          <p:cNvGraphicFramePr>
            <a:graphicFrameLocks noGrp="1"/>
          </p:cNvGraphicFramePr>
          <p:nvPr>
            <p:extLst>
              <p:ext uri="{D42A27DB-BD31-4B8C-83A1-F6EECF244321}">
                <p14:modId xmlns:p14="http://schemas.microsoft.com/office/powerpoint/2010/main" val="644654224"/>
              </p:ext>
            </p:extLst>
          </p:nvPr>
        </p:nvGraphicFramePr>
        <p:xfrm>
          <a:off x="1997476" y="1998879"/>
          <a:ext cx="9081856" cy="3434255"/>
        </p:xfrm>
        <a:graphic>
          <a:graphicData uri="http://schemas.openxmlformats.org/drawingml/2006/table">
            <a:tbl>
              <a:tblPr firstRow="1" firstCol="1" bandRow="1"/>
              <a:tblGrid>
                <a:gridCol w="3201661">
                  <a:extLst>
                    <a:ext uri="{9D8B030D-6E8A-4147-A177-3AD203B41FA5}">
                      <a16:colId xmlns:a16="http://schemas.microsoft.com/office/drawing/2014/main" val="995825586"/>
                    </a:ext>
                  </a:extLst>
                </a:gridCol>
                <a:gridCol w="1244562">
                  <a:extLst>
                    <a:ext uri="{9D8B030D-6E8A-4147-A177-3AD203B41FA5}">
                      <a16:colId xmlns:a16="http://schemas.microsoft.com/office/drawing/2014/main" val="1483448528"/>
                    </a:ext>
                  </a:extLst>
                </a:gridCol>
                <a:gridCol w="1254064">
                  <a:extLst>
                    <a:ext uri="{9D8B030D-6E8A-4147-A177-3AD203B41FA5}">
                      <a16:colId xmlns:a16="http://schemas.microsoft.com/office/drawing/2014/main" val="3492685438"/>
                    </a:ext>
                  </a:extLst>
                </a:gridCol>
                <a:gridCol w="1073553">
                  <a:extLst>
                    <a:ext uri="{9D8B030D-6E8A-4147-A177-3AD203B41FA5}">
                      <a16:colId xmlns:a16="http://schemas.microsoft.com/office/drawing/2014/main" val="1890948036"/>
                    </a:ext>
                  </a:extLst>
                </a:gridCol>
                <a:gridCol w="1026052">
                  <a:extLst>
                    <a:ext uri="{9D8B030D-6E8A-4147-A177-3AD203B41FA5}">
                      <a16:colId xmlns:a16="http://schemas.microsoft.com/office/drawing/2014/main" val="3963645599"/>
                    </a:ext>
                  </a:extLst>
                </a:gridCol>
                <a:gridCol w="1281964">
                  <a:extLst>
                    <a:ext uri="{9D8B030D-6E8A-4147-A177-3AD203B41FA5}">
                      <a16:colId xmlns:a16="http://schemas.microsoft.com/office/drawing/2014/main" val="1434402298"/>
                    </a:ext>
                  </a:extLst>
                </a:gridCol>
              </a:tblGrid>
              <a:tr h="701626">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Besoin financement</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2025</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2026</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27928276"/>
                  </a:ext>
                </a:extLst>
              </a:tr>
              <a:tr h="701626">
                <a:tc>
                  <a:txBody>
                    <a:bodyPr/>
                    <a:lstStyle/>
                    <a:p>
                      <a:pPr>
                        <a:lnSpc>
                          <a:spcPct val="107000"/>
                        </a:lnSpc>
                        <a:spcAft>
                          <a:spcPts val="800"/>
                        </a:spcAft>
                      </a:pPr>
                      <a:r>
                        <a:rPr lang="fr-FR" sz="18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Remboursement capital de la dette existante</a:t>
                      </a:r>
                      <a:endParaRPr lang="fr-FR" sz="18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1 913 934</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1 736 760</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1 377 778</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1 176 607</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6 205 079</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5343128"/>
                  </a:ext>
                </a:extLst>
              </a:tr>
              <a:tr h="701626">
                <a:tc>
                  <a:txBody>
                    <a:bodyPr/>
                    <a:lstStyle/>
                    <a:p>
                      <a:pPr>
                        <a:lnSpc>
                          <a:spcPct val="107000"/>
                        </a:lnSpc>
                        <a:spcAft>
                          <a:spcPts val="800"/>
                        </a:spcAft>
                      </a:pPr>
                      <a:r>
                        <a:rPr lang="fr-FR" sz="18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Enveloppe dépenses structurelles</a:t>
                      </a:r>
                      <a:endParaRPr lang="fr-FR" sz="18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1 500 000</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1 500 000</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1 500 000</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1 500 000</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6 000 000</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92065236"/>
                  </a:ext>
                </a:extLst>
              </a:tr>
              <a:tr h="627751">
                <a:tc>
                  <a:txBody>
                    <a:bodyPr/>
                    <a:lstStyle/>
                    <a:p>
                      <a:pPr>
                        <a:lnSpc>
                          <a:spcPct val="107000"/>
                        </a:lnSpc>
                        <a:spcAft>
                          <a:spcPts val="800"/>
                        </a:spcAft>
                      </a:pPr>
                      <a:r>
                        <a:rPr lang="fr-FR" sz="18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Opérations pluriannuelles</a:t>
                      </a:r>
                      <a:endParaRPr lang="fr-FR" sz="18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3 473 676</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4 569 184</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3 370 097</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1 410 000</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12 822 957</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9985376"/>
                  </a:ext>
                </a:extLst>
              </a:tr>
              <a:tr h="701626">
                <a:tc>
                  <a:txBody>
                    <a:bodyPr/>
                    <a:lstStyle/>
                    <a:p>
                      <a:pPr>
                        <a:lnSpc>
                          <a:spcPct val="107000"/>
                        </a:lnSpc>
                      </a:pPr>
                      <a:endParaRPr lang="fr-FR" sz="1600" b="0" i="0" baseline="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6 887 610</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7 805 944</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6 247 875</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600" b="0"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4 086 607</a:t>
                      </a:r>
                      <a:endParaRPr lang="fr-FR" sz="1600" b="0"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fr-FR" sz="1800" b="1" i="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25 028 036</a:t>
                      </a:r>
                      <a:endParaRPr lang="fr-FR" sz="1800" b="1" i="0" baseline="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21527872"/>
                  </a:ext>
                </a:extLst>
              </a:tr>
            </a:tbl>
          </a:graphicData>
        </a:graphic>
      </p:graphicFrame>
      <p:sp>
        <p:nvSpPr>
          <p:cNvPr id="4" name="Rectangle 1">
            <a:extLst>
              <a:ext uri="{FF2B5EF4-FFF2-40B4-BE49-F238E27FC236}">
                <a16:creationId xmlns:a16="http://schemas.microsoft.com/office/drawing/2014/main" id="{3E3000E4-1238-7C89-E078-7A30CD50375E}"/>
              </a:ext>
            </a:extLst>
          </p:cNvPr>
          <p:cNvSpPr>
            <a:spLocks noChangeArrowheads="1"/>
          </p:cNvSpPr>
          <p:nvPr/>
        </p:nvSpPr>
        <p:spPr bwMode="auto">
          <a:xfrm>
            <a:off x="3367088" y="3525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44605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37351" y="2166152"/>
            <a:ext cx="2450238" cy="4986174"/>
          </a:xfrm>
        </p:spPr>
        <p:txBody>
          <a:bodyPr>
            <a:noAutofit/>
          </a:bodyPr>
          <a:lstStyle/>
          <a:p>
            <a:pPr marL="0" indent="0">
              <a:buNone/>
            </a:pPr>
            <a:r>
              <a:rPr lang="fr-FR" sz="2000" b="1" i="0">
                <a:solidFill>
                  <a:schemeClr val="bg1"/>
                </a:solidFill>
                <a:effectLst/>
              </a:rPr>
              <a:t>DEL20230202_1</a:t>
            </a:r>
          </a:p>
          <a:p>
            <a:pPr marL="0" indent="0">
              <a:buNone/>
            </a:pPr>
            <a:r>
              <a:rPr lang="fr-FR" sz="2000" b="1" i="0">
                <a:solidFill>
                  <a:schemeClr val="bg1"/>
                </a:solidFill>
                <a:effectLst/>
              </a:rPr>
              <a:t>FINANCES –RESSOURCES –</a:t>
            </a:r>
          </a:p>
          <a:p>
            <a:pPr marL="0" indent="0">
              <a:buNone/>
            </a:pPr>
            <a:r>
              <a:rPr lang="fr-FR" sz="2000" b="1" i="0">
                <a:solidFill>
                  <a:schemeClr val="bg1"/>
                </a:solidFill>
                <a:effectLst/>
              </a:rPr>
              <a:t>Débat d’orientation budgétaire</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Présentation ci-après</a:t>
            </a:r>
            <a:endParaRPr lang="fr-FR" sz="3000" b="0">
              <a:solidFill>
                <a:schemeClr val="tx1"/>
              </a:solidFill>
            </a:endParaRPr>
          </a:p>
        </p:txBody>
      </p:sp>
    </p:spTree>
    <p:extLst>
      <p:ext uri="{BB962C8B-B14F-4D97-AF65-F5344CB8AC3E}">
        <p14:creationId xmlns:p14="http://schemas.microsoft.com/office/powerpoint/2010/main" val="160388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435014" y="421407"/>
            <a:ext cx="10229682" cy="1006177"/>
          </a:xfrm>
        </p:spPr>
        <p:txBody>
          <a:bodyPr>
            <a:normAutofit fontScale="90000"/>
          </a:bodyPr>
          <a:lstStyle/>
          <a:p>
            <a:pPr algn="ctr"/>
            <a:r>
              <a:rPr lang="fr-FR"/>
              <a:t>ROB 2023 : Investissement</a:t>
            </a:r>
            <a:br>
              <a:rPr lang="fr-FR"/>
            </a:br>
            <a:r>
              <a:rPr lang="fr-FR"/>
              <a:t>Sources de financement</a:t>
            </a:r>
          </a:p>
        </p:txBody>
      </p:sp>
      <p:sp>
        <p:nvSpPr>
          <p:cNvPr id="6" name="ZoneTexte 5">
            <a:extLst>
              <a:ext uri="{FF2B5EF4-FFF2-40B4-BE49-F238E27FC236}">
                <a16:creationId xmlns:a16="http://schemas.microsoft.com/office/drawing/2014/main" id="{9E3EFAB1-0256-C0DB-BF57-1FC64DD14907}"/>
              </a:ext>
            </a:extLst>
          </p:cNvPr>
          <p:cNvSpPr txBox="1"/>
          <p:nvPr/>
        </p:nvSpPr>
        <p:spPr>
          <a:xfrm>
            <a:off x="2374084" y="1820673"/>
            <a:ext cx="7977931" cy="492443"/>
          </a:xfrm>
          <a:prstGeom prst="rect">
            <a:avLst/>
          </a:prstGeom>
          <a:noFill/>
        </p:spPr>
        <p:txBody>
          <a:bodyPr wrap="square" rtlCol="0">
            <a:spAutoFit/>
          </a:bodyPr>
          <a:lstStyle/>
          <a:p>
            <a:r>
              <a:rPr lang="fr-FR" sz="2600" b="1"/>
              <a:t>Autofinancement, subventions, FCTVA, Cession foncière</a:t>
            </a:r>
          </a:p>
        </p:txBody>
      </p:sp>
      <p:graphicFrame>
        <p:nvGraphicFramePr>
          <p:cNvPr id="3" name="Tableau 2">
            <a:extLst>
              <a:ext uri="{FF2B5EF4-FFF2-40B4-BE49-F238E27FC236}">
                <a16:creationId xmlns:a16="http://schemas.microsoft.com/office/drawing/2014/main" id="{A227CF21-7840-BCC5-F67F-B4DA8C05594A}"/>
              </a:ext>
            </a:extLst>
          </p:cNvPr>
          <p:cNvGraphicFramePr>
            <a:graphicFrameLocks noGrp="1"/>
          </p:cNvGraphicFramePr>
          <p:nvPr>
            <p:extLst>
              <p:ext uri="{D42A27DB-BD31-4B8C-83A1-F6EECF244321}">
                <p14:modId xmlns:p14="http://schemas.microsoft.com/office/powerpoint/2010/main" val="2311244038"/>
              </p:ext>
            </p:extLst>
          </p:nvPr>
        </p:nvGraphicFramePr>
        <p:xfrm>
          <a:off x="1882067" y="2706205"/>
          <a:ext cx="9507981" cy="3463772"/>
        </p:xfrm>
        <a:graphic>
          <a:graphicData uri="http://schemas.openxmlformats.org/drawingml/2006/table">
            <a:tbl>
              <a:tblPr firstRow="1" firstCol="1" bandRow="1"/>
              <a:tblGrid>
                <a:gridCol w="1690130">
                  <a:extLst>
                    <a:ext uri="{9D8B030D-6E8A-4147-A177-3AD203B41FA5}">
                      <a16:colId xmlns:a16="http://schemas.microsoft.com/office/drawing/2014/main" val="4161702726"/>
                    </a:ext>
                  </a:extLst>
                </a:gridCol>
                <a:gridCol w="1978131">
                  <a:extLst>
                    <a:ext uri="{9D8B030D-6E8A-4147-A177-3AD203B41FA5}">
                      <a16:colId xmlns:a16="http://schemas.microsoft.com/office/drawing/2014/main" val="1719930421"/>
                    </a:ext>
                  </a:extLst>
                </a:gridCol>
                <a:gridCol w="1271584">
                  <a:extLst>
                    <a:ext uri="{9D8B030D-6E8A-4147-A177-3AD203B41FA5}">
                      <a16:colId xmlns:a16="http://schemas.microsoft.com/office/drawing/2014/main" val="2127036225"/>
                    </a:ext>
                  </a:extLst>
                </a:gridCol>
                <a:gridCol w="1270587">
                  <a:extLst>
                    <a:ext uri="{9D8B030D-6E8A-4147-A177-3AD203B41FA5}">
                      <a16:colId xmlns:a16="http://schemas.microsoft.com/office/drawing/2014/main" val="3779887498"/>
                    </a:ext>
                  </a:extLst>
                </a:gridCol>
                <a:gridCol w="1554602">
                  <a:extLst>
                    <a:ext uri="{9D8B030D-6E8A-4147-A177-3AD203B41FA5}">
                      <a16:colId xmlns:a16="http://schemas.microsoft.com/office/drawing/2014/main" val="3963744169"/>
                    </a:ext>
                  </a:extLst>
                </a:gridCol>
                <a:gridCol w="1742947">
                  <a:extLst>
                    <a:ext uri="{9D8B030D-6E8A-4147-A177-3AD203B41FA5}">
                      <a16:colId xmlns:a16="http://schemas.microsoft.com/office/drawing/2014/main" val="1158864176"/>
                    </a:ext>
                  </a:extLst>
                </a:gridCol>
              </a:tblGrid>
              <a:tr h="428017">
                <a:tc>
                  <a:txBody>
                    <a:bodyPr/>
                    <a:lstStyle/>
                    <a:p>
                      <a:pPr algn="ctr">
                        <a:lnSpc>
                          <a:spcPct val="107000"/>
                        </a:lnSpc>
                        <a:spcAft>
                          <a:spcPts val="800"/>
                        </a:spcAft>
                      </a:pPr>
                      <a:r>
                        <a:rPr lang="fr-FR"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2023</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2024</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2025</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2026</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36362079"/>
                  </a:ext>
                </a:extLst>
              </a:tr>
              <a:tr h="875852">
                <a:tc>
                  <a:txBody>
                    <a:bodyPr/>
                    <a:lstStyle/>
                    <a:p>
                      <a:pPr algn="ctr">
                        <a:lnSpc>
                          <a:spcPct val="107000"/>
                        </a:lnSpc>
                        <a:spcAft>
                          <a:spcPts val="800"/>
                        </a:spcAft>
                      </a:pPr>
                      <a:r>
                        <a:rPr lang="fr-FR"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Epargne brute</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1 998 800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2 141 344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2 186 114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2 368 173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8 694 431 </a:t>
                      </a:r>
                      <a:endParaRPr lang="fr-FR" sz="1600" b="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72103083"/>
                  </a:ext>
                </a:extLst>
              </a:tr>
              <a:tr h="428017">
                <a:tc>
                  <a:txBody>
                    <a:bodyPr/>
                    <a:lstStyle/>
                    <a:p>
                      <a:pPr algn="ctr">
                        <a:lnSpc>
                          <a:spcPct val="107000"/>
                        </a:lnSpc>
                        <a:spcAft>
                          <a:spcPts val="800"/>
                        </a:spcAft>
                      </a:pPr>
                      <a:r>
                        <a:rPr lang="fr-FR"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Subventions</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261 617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538 748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233 000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325 000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1 358 365 </a:t>
                      </a:r>
                      <a:endParaRPr lang="fr-FR" sz="1600" b="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168190"/>
                  </a:ext>
                </a:extLst>
              </a:tr>
              <a:tr h="428017">
                <a:tc>
                  <a:txBody>
                    <a:bodyPr/>
                    <a:lstStyle/>
                    <a:p>
                      <a:pPr algn="ctr">
                        <a:lnSpc>
                          <a:spcPct val="107000"/>
                        </a:lnSpc>
                        <a:spcAft>
                          <a:spcPts val="800"/>
                        </a:spcAft>
                      </a:pPr>
                      <a:r>
                        <a:rPr lang="fr-FR"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FCTVA</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594 491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494 106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731 069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539 216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2 358 882 </a:t>
                      </a:r>
                      <a:endParaRPr lang="fr-FR" sz="1600" b="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61268818"/>
                  </a:ext>
                </a:extLst>
              </a:tr>
              <a:tr h="875852">
                <a:tc>
                  <a:txBody>
                    <a:bodyPr/>
                    <a:lstStyle/>
                    <a:p>
                      <a:pPr algn="ctr">
                        <a:lnSpc>
                          <a:spcPct val="107000"/>
                        </a:lnSpc>
                        <a:spcAft>
                          <a:spcPts val="800"/>
                        </a:spcAft>
                      </a:pPr>
                      <a:r>
                        <a:rPr lang="fr-FR"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Cession foncière</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2 945 000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160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FR" sz="1600" b="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2 945 000 </a:t>
                      </a:r>
                      <a:endParaRPr lang="fr-FR" sz="1600" b="0">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811369"/>
                  </a:ext>
                </a:extLst>
              </a:tr>
              <a:tr h="428017">
                <a:tc>
                  <a:txBody>
                    <a:bodyPr/>
                    <a:lstStyle/>
                    <a:p>
                      <a:pPr>
                        <a:lnSpc>
                          <a:spcPct val="107000"/>
                        </a:lnSpc>
                      </a:pPr>
                      <a:endParaRPr lang="fr-FR" sz="16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fr-FR" sz="16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fr-FR" sz="16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fr-FR" sz="160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fr-FR" sz="1600">
                        <a:effectLst/>
                        <a:latin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800"/>
                        </a:spcAft>
                      </a:pPr>
                      <a:r>
                        <a:rPr lang="fr-FR" sz="1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15 356 677 </a:t>
                      </a:r>
                      <a:endParaRPr lang="fr-FR" sz="1800" b="1">
                        <a:effectLst/>
                        <a:latin typeface="Calibri" panose="020F0502020204030204" pitchFamily="34" charset="0"/>
                        <a:ea typeface="Malgun Gothic" panose="020B0503020000020004" pitchFamily="34"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5931358"/>
                  </a:ext>
                </a:extLst>
              </a:tr>
            </a:tbl>
          </a:graphicData>
        </a:graphic>
      </p:graphicFrame>
    </p:spTree>
    <p:extLst>
      <p:ext uri="{BB962C8B-B14F-4D97-AF65-F5344CB8AC3E}">
        <p14:creationId xmlns:p14="http://schemas.microsoft.com/office/powerpoint/2010/main" val="356665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435014" y="190802"/>
            <a:ext cx="10229682" cy="1006177"/>
          </a:xfrm>
        </p:spPr>
        <p:txBody>
          <a:bodyPr>
            <a:normAutofit fontScale="90000"/>
          </a:bodyPr>
          <a:lstStyle/>
          <a:p>
            <a:r>
              <a:rPr lang="fr-FR">
                <a:latin typeface="Source Sans Pro"/>
                <a:ea typeface="Source Sans Pro"/>
              </a:rPr>
              <a:t>ROB 2023 : Investissement Besoin emprunt </a:t>
            </a:r>
            <a:endParaRPr lang="en-US"/>
          </a:p>
        </p:txBody>
      </p:sp>
      <p:sp>
        <p:nvSpPr>
          <p:cNvPr id="4" name="ZoneTexte 3">
            <a:extLst>
              <a:ext uri="{FF2B5EF4-FFF2-40B4-BE49-F238E27FC236}">
                <a16:creationId xmlns:a16="http://schemas.microsoft.com/office/drawing/2014/main" id="{AEA5564E-52F5-98E6-486D-260001CCB757}"/>
              </a:ext>
            </a:extLst>
          </p:cNvPr>
          <p:cNvSpPr txBox="1"/>
          <p:nvPr/>
        </p:nvSpPr>
        <p:spPr>
          <a:xfrm>
            <a:off x="1637581" y="1156414"/>
            <a:ext cx="10024017" cy="4642105"/>
          </a:xfrm>
          <a:prstGeom prst="rect">
            <a:avLst/>
          </a:prstGeom>
          <a:noFill/>
        </p:spPr>
        <p:txBody>
          <a:bodyPr wrap="square" lIns="91440" tIns="45720" rIns="91440" bIns="45720" rtlCol="0" anchor="t">
            <a:spAutoFit/>
          </a:bodyPr>
          <a:lstStyle/>
          <a:p>
            <a:pPr>
              <a:lnSpc>
                <a:spcPct val="107000"/>
              </a:lnSpc>
              <a:spcAft>
                <a:spcPts val="800"/>
              </a:spcAft>
            </a:pPr>
            <a:r>
              <a:rPr lang="fr-FR" sz="2400" b="1">
                <a:effectLst/>
                <a:latin typeface="Calibri"/>
                <a:ea typeface="Malgun Gothic"/>
                <a:cs typeface="Calibri"/>
              </a:rPr>
              <a:t>Le besoin de financement net s’établi donc à </a:t>
            </a:r>
            <a:endParaRPr lang="fr-FR" sz="2400">
              <a:latin typeface="Calibri" panose="020F0502020204030204" pitchFamily="34" charset="0"/>
              <a:ea typeface="Malgun Gothic" panose="020B0503020000020004" pitchFamily="34" charset="-127"/>
              <a:cs typeface="Times New Roman" panose="02020603050405020304" pitchFamily="18" charset="0"/>
            </a:endParaRPr>
          </a:p>
          <a:p>
            <a:pPr>
              <a:lnSpc>
                <a:spcPct val="107000"/>
              </a:lnSpc>
              <a:spcAft>
                <a:spcPts val="800"/>
              </a:spcAft>
            </a:pPr>
            <a:r>
              <a:rPr lang="fr-FR" sz="2400" i="0" baseline="0">
                <a:solidFill>
                  <a:srgbClr val="000000"/>
                </a:solidFill>
                <a:effectLst/>
                <a:latin typeface="Calibri"/>
                <a:ea typeface="Times New Roman" panose="02020603050405020304" pitchFamily="18" charset="0"/>
                <a:cs typeface="Calibri"/>
              </a:rPr>
              <a:t>25 028 036-</a:t>
            </a:r>
            <a:r>
              <a:rPr lang="fr-FR" sz="2400">
                <a:solidFill>
                  <a:srgbClr val="000000"/>
                </a:solidFill>
                <a:effectLst/>
                <a:latin typeface="Calibri"/>
                <a:ea typeface="Times New Roman" panose="02020603050405020304" pitchFamily="18" charset="0"/>
                <a:cs typeface="Calibri"/>
              </a:rPr>
              <a:t> 15 356 677 </a:t>
            </a:r>
            <a:r>
              <a:rPr lang="fr-FR" sz="2400" b="1">
                <a:solidFill>
                  <a:srgbClr val="000000"/>
                </a:solidFill>
                <a:effectLst/>
                <a:latin typeface="Calibri"/>
                <a:ea typeface="Times New Roman" panose="02020603050405020304" pitchFamily="18" charset="0"/>
                <a:cs typeface="Calibri"/>
              </a:rPr>
              <a:t>=</a:t>
            </a:r>
            <a:r>
              <a:rPr lang="fr-FR" sz="2400" b="1">
                <a:solidFill>
                  <a:srgbClr val="000000"/>
                </a:solidFill>
                <a:latin typeface="Calibri"/>
                <a:ea typeface="Times New Roman" panose="02020603050405020304" pitchFamily="18" charset="0"/>
                <a:cs typeface="Calibri"/>
              </a:rPr>
              <a:t> </a:t>
            </a:r>
            <a:r>
              <a:rPr lang="fr-FR" sz="2400" b="1">
                <a:effectLst/>
                <a:latin typeface="Calibri"/>
                <a:ea typeface="Malgun Gothic"/>
                <a:cs typeface="Calibri"/>
              </a:rPr>
              <a:t> 9 671 359 €</a:t>
            </a:r>
            <a:r>
              <a:rPr lang="fr-FR" sz="2400">
                <a:latin typeface="Calibri"/>
                <a:ea typeface="Malgun Gothic"/>
                <a:cs typeface="Calibri"/>
              </a:rPr>
              <a:t>  </a:t>
            </a:r>
            <a:endParaRPr lang="fr-FR" sz="2400">
              <a:latin typeface="Calibri" panose="020F0502020204030204" pitchFamily="34" charset="0"/>
              <a:ea typeface="Malgun Gothic" panose="020B0503020000020004" pitchFamily="34" charset="-127"/>
              <a:cs typeface="Times New Roman" panose="02020603050405020304" pitchFamily="18" charset="0"/>
            </a:endParaRPr>
          </a:p>
          <a:p>
            <a:pPr>
              <a:lnSpc>
                <a:spcPct val="107000"/>
              </a:lnSpc>
              <a:spcAft>
                <a:spcPts val="800"/>
              </a:spcAft>
            </a:pPr>
            <a:r>
              <a:rPr lang="fr-FR" sz="2400">
                <a:latin typeface="Calibri"/>
                <a:ea typeface="Malgun Gothic"/>
                <a:cs typeface="Calibri"/>
              </a:rPr>
              <a:t> </a:t>
            </a:r>
            <a:r>
              <a:rPr lang="fr-FR" sz="2400">
                <a:effectLst/>
                <a:latin typeface="Calibri"/>
                <a:ea typeface="Malgun Gothic"/>
                <a:cs typeface="Calibri"/>
              </a:rPr>
              <a:t>la collectivité devra recourir à l’emprunt pour couvrir ce besoin.</a:t>
            </a:r>
            <a:r>
              <a:rPr lang="fr-FR" sz="2400">
                <a:latin typeface="Calibri"/>
                <a:ea typeface="Malgun Gothic"/>
                <a:cs typeface="Calibri"/>
              </a:rPr>
              <a:t> </a:t>
            </a:r>
            <a:endParaRPr lang="fr-FR" sz="2400">
              <a:effectLst/>
              <a:latin typeface="Calibri" panose="020F0502020204030204" pitchFamily="34" charset="0"/>
              <a:ea typeface="Malgun Gothic" panose="020B0503020000020004" pitchFamily="34" charset="-127"/>
              <a:cs typeface="Times New Roman" panose="02020603050405020304" pitchFamily="18" charset="0"/>
            </a:endParaRPr>
          </a:p>
          <a:p>
            <a:pPr>
              <a:lnSpc>
                <a:spcPct val="107000"/>
              </a:lnSpc>
              <a:spcAft>
                <a:spcPts val="800"/>
              </a:spcAft>
            </a:pPr>
            <a:r>
              <a:rPr lang="fr-FR" sz="2400">
                <a:effectLst/>
                <a:latin typeface="Calibri"/>
                <a:ea typeface="Malgun Gothic"/>
                <a:cs typeface="Calibri"/>
              </a:rPr>
              <a:t>En ajoutant le capital à rembourser des nouveaux emprunts</a:t>
            </a:r>
            <a:r>
              <a:rPr lang="fr-FR" sz="2400">
                <a:latin typeface="Calibri"/>
                <a:ea typeface="Malgun Gothic"/>
                <a:cs typeface="Calibri"/>
              </a:rPr>
              <a:t> </a:t>
            </a:r>
            <a:r>
              <a:rPr lang="fr-FR" sz="2400">
                <a:effectLst/>
                <a:latin typeface="Calibri"/>
                <a:ea typeface="Malgun Gothic"/>
                <a:cs typeface="Calibri"/>
              </a:rPr>
              <a:t> </a:t>
            </a:r>
            <a:r>
              <a:rPr lang="fr-FR" sz="2400" b="1">
                <a:effectLst/>
                <a:latin typeface="Calibri"/>
                <a:ea typeface="Malgun Gothic"/>
                <a:cs typeface="Calibri"/>
              </a:rPr>
              <a:t>le besoin total s’établi à 11,18 M€.</a:t>
            </a:r>
            <a:endParaRPr lang="fr-FR" sz="2400">
              <a:effectLst/>
              <a:latin typeface="Calibri"/>
              <a:ea typeface="Malgun Gothic"/>
              <a:cs typeface="Calibri"/>
            </a:endParaRPr>
          </a:p>
          <a:p>
            <a:pPr>
              <a:lnSpc>
                <a:spcPct val="107000"/>
              </a:lnSpc>
              <a:spcAft>
                <a:spcPts val="800"/>
              </a:spcAft>
            </a:pPr>
            <a:endParaRPr lang="fr-FR" sz="2400">
              <a:latin typeface="Calibri"/>
              <a:ea typeface="Malgun Gothic"/>
              <a:cs typeface="Times New Roman"/>
            </a:endParaRPr>
          </a:p>
          <a:p>
            <a:pPr>
              <a:lnSpc>
                <a:spcPct val="107000"/>
              </a:lnSpc>
              <a:spcAft>
                <a:spcPts val="800"/>
              </a:spcAft>
            </a:pPr>
            <a:r>
              <a:rPr lang="fr-FR" sz="2400">
                <a:latin typeface="Calibri"/>
                <a:ea typeface="Malgun Gothic"/>
                <a:cs typeface="Times New Roman"/>
              </a:rPr>
              <a:t>Le</a:t>
            </a:r>
            <a:r>
              <a:rPr lang="fr-FR" sz="2400">
                <a:effectLst/>
                <a:latin typeface="Calibri"/>
                <a:ea typeface="Malgun Gothic"/>
                <a:cs typeface="Times New Roman"/>
              </a:rPr>
              <a:t> </a:t>
            </a:r>
            <a:r>
              <a:rPr lang="fr-FR" sz="2400" b="1">
                <a:effectLst/>
                <a:latin typeface="Calibri"/>
                <a:ea typeface="Malgun Gothic"/>
                <a:cs typeface="Times New Roman"/>
              </a:rPr>
              <a:t>stock de dette sera fin 2026</a:t>
            </a:r>
            <a:r>
              <a:rPr lang="fr-FR" sz="2400">
                <a:latin typeface="Calibri"/>
                <a:ea typeface="Malgun Gothic"/>
                <a:cs typeface="Times New Roman"/>
              </a:rPr>
              <a:t> sera</a:t>
            </a:r>
            <a:r>
              <a:rPr lang="fr-FR" sz="2400">
                <a:effectLst/>
                <a:latin typeface="Calibri"/>
                <a:ea typeface="Malgun Gothic"/>
                <a:cs typeface="Times New Roman"/>
              </a:rPr>
              <a:t> </a:t>
            </a:r>
            <a:r>
              <a:rPr lang="fr-FR" sz="2400">
                <a:latin typeface="Calibri"/>
                <a:ea typeface="Malgun Gothic"/>
                <a:cs typeface="Times New Roman"/>
              </a:rPr>
              <a:t>de </a:t>
            </a:r>
            <a:r>
              <a:rPr lang="fr-FR" sz="2400" b="1">
                <a:latin typeface="Calibri"/>
                <a:ea typeface="Malgun Gothic"/>
                <a:cs typeface="Times New Roman"/>
              </a:rPr>
              <a:t>15.25 M€</a:t>
            </a:r>
            <a:r>
              <a:rPr lang="fr-FR" sz="2400">
                <a:latin typeface="Calibri"/>
                <a:ea typeface="Malgun Gothic"/>
                <a:cs typeface="Times New Roman"/>
              </a:rPr>
              <a:t>  </a:t>
            </a:r>
            <a:r>
              <a:rPr lang="fr-FR" sz="2400">
                <a:effectLst/>
                <a:latin typeface="Calibri"/>
                <a:ea typeface="Malgun Gothic"/>
                <a:cs typeface="Times New Roman"/>
              </a:rPr>
              <a:t>selon nos projections</a:t>
            </a:r>
            <a:r>
              <a:rPr lang="fr-FR" sz="2400">
                <a:latin typeface="Calibri"/>
                <a:ea typeface="Malgun Gothic"/>
                <a:cs typeface="Times New Roman"/>
              </a:rPr>
              <a:t> </a:t>
            </a:r>
            <a:r>
              <a:rPr lang="fr-FR" sz="2400" b="1">
                <a:latin typeface="Calibri"/>
                <a:ea typeface="Malgun Gothic"/>
                <a:cs typeface="Times New Roman"/>
              </a:rPr>
              <a:t>soit </a:t>
            </a:r>
            <a:r>
              <a:rPr lang="fr-FR" sz="2400" b="1">
                <a:effectLst/>
                <a:latin typeface="Calibri"/>
                <a:ea typeface="Malgun Gothic"/>
                <a:cs typeface="Times New Roman"/>
              </a:rPr>
              <a:t> légèrement inférieur à celui de la fin du mandat précédent</a:t>
            </a:r>
            <a:r>
              <a:rPr lang="fr-FR" sz="2400">
                <a:latin typeface="Calibri"/>
                <a:ea typeface="Malgun Gothic"/>
                <a:cs typeface="Times New Roman"/>
              </a:rPr>
              <a:t> </a:t>
            </a:r>
            <a:endParaRPr lang="fr-FR" sz="2400">
              <a:latin typeface="Calibri" panose="020F0502020204030204" pitchFamily="34" charset="0"/>
              <a:ea typeface="Malgun Gothic" panose="020B0503020000020004" pitchFamily="34" charset="-127"/>
              <a:cs typeface="Times New Roman" panose="02020603050405020304" pitchFamily="18" charset="0"/>
            </a:endParaRPr>
          </a:p>
          <a:p>
            <a:pPr>
              <a:lnSpc>
                <a:spcPct val="107000"/>
              </a:lnSpc>
              <a:spcAft>
                <a:spcPts val="800"/>
              </a:spcAft>
            </a:pPr>
            <a:r>
              <a:rPr lang="fr-FR" sz="2400">
                <a:latin typeface="Calibri"/>
                <a:ea typeface="Malgun Gothic"/>
                <a:cs typeface="Times New Roman"/>
              </a:rPr>
              <a:t>Le  </a:t>
            </a:r>
            <a:r>
              <a:rPr lang="fr-FR" sz="2400">
                <a:effectLst/>
                <a:latin typeface="Calibri"/>
                <a:ea typeface="Malgun Gothic"/>
                <a:cs typeface="Times New Roman"/>
              </a:rPr>
              <a:t>taux d’endettement (Capital Restant Du CRD)/Recettes Réelles de Fonctionnement RRF) de 66 %</a:t>
            </a:r>
            <a:r>
              <a:rPr lang="fr-FR" sz="2400">
                <a:latin typeface="Calibri"/>
                <a:ea typeface="Malgun Gothic"/>
                <a:cs typeface="Times New Roman"/>
              </a:rPr>
              <a:t> soit 6.7 années</a:t>
            </a:r>
            <a:endParaRPr lang="fr-FR" sz="240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238821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355115" y="219024"/>
            <a:ext cx="10229682" cy="492444"/>
          </a:xfrm>
        </p:spPr>
        <p:txBody>
          <a:bodyPr>
            <a:normAutofit fontScale="90000"/>
          </a:bodyPr>
          <a:lstStyle/>
          <a:p>
            <a:pPr algn="ctr"/>
            <a:r>
              <a:rPr lang="fr-FR"/>
              <a:t>ROB 2023 : Endettement</a:t>
            </a:r>
          </a:p>
        </p:txBody>
      </p:sp>
      <p:sp>
        <p:nvSpPr>
          <p:cNvPr id="4" name="ZoneTexte 3">
            <a:extLst>
              <a:ext uri="{FF2B5EF4-FFF2-40B4-BE49-F238E27FC236}">
                <a16:creationId xmlns:a16="http://schemas.microsoft.com/office/drawing/2014/main" id="{0412698B-F340-D8AD-0894-3955BBB92579}"/>
              </a:ext>
            </a:extLst>
          </p:cNvPr>
          <p:cNvSpPr txBox="1"/>
          <p:nvPr/>
        </p:nvSpPr>
        <p:spPr>
          <a:xfrm>
            <a:off x="1926770" y="980239"/>
            <a:ext cx="7306811" cy="492443"/>
          </a:xfrm>
          <a:prstGeom prst="rect">
            <a:avLst/>
          </a:prstGeom>
          <a:noFill/>
        </p:spPr>
        <p:txBody>
          <a:bodyPr wrap="square" rtlCol="0">
            <a:spAutoFit/>
          </a:bodyPr>
          <a:lstStyle/>
          <a:p>
            <a:r>
              <a:rPr lang="fr-FR" sz="2600" b="1"/>
              <a:t>Volume endettement simulé en 2026</a:t>
            </a:r>
          </a:p>
        </p:txBody>
      </p:sp>
      <p:sp>
        <p:nvSpPr>
          <p:cNvPr id="5" name="ZoneTexte 4">
            <a:extLst>
              <a:ext uri="{FF2B5EF4-FFF2-40B4-BE49-F238E27FC236}">
                <a16:creationId xmlns:a16="http://schemas.microsoft.com/office/drawing/2014/main" id="{DCCAAF10-930D-5292-1C40-2065F03DB103}"/>
              </a:ext>
            </a:extLst>
          </p:cNvPr>
          <p:cNvSpPr txBox="1"/>
          <p:nvPr/>
        </p:nvSpPr>
        <p:spPr>
          <a:xfrm>
            <a:off x="9340540" y="518574"/>
            <a:ext cx="1979720" cy="923330"/>
          </a:xfrm>
          <a:prstGeom prst="rect">
            <a:avLst/>
          </a:prstGeom>
          <a:noFill/>
        </p:spPr>
        <p:txBody>
          <a:bodyPr wrap="square" rtlCol="0">
            <a:spAutoFit/>
          </a:bodyPr>
          <a:lstStyle/>
          <a:p>
            <a:r>
              <a:rPr lang="fr-FR"/>
              <a:t>Soit un taux d’endettement  de </a:t>
            </a:r>
            <a:r>
              <a:rPr lang="fr-FR" b="1"/>
              <a:t>66 % en 2026</a:t>
            </a:r>
          </a:p>
        </p:txBody>
      </p:sp>
      <p:cxnSp>
        <p:nvCxnSpPr>
          <p:cNvPr id="9" name="Connecteur droit avec flèche 8">
            <a:extLst>
              <a:ext uri="{FF2B5EF4-FFF2-40B4-BE49-F238E27FC236}">
                <a16:creationId xmlns:a16="http://schemas.microsoft.com/office/drawing/2014/main" id="{BF27F949-B5B0-962B-94E4-68A4F55F7281}"/>
              </a:ext>
            </a:extLst>
          </p:cNvPr>
          <p:cNvCxnSpPr>
            <a:cxnSpLocks/>
          </p:cNvCxnSpPr>
          <p:nvPr/>
        </p:nvCxnSpPr>
        <p:spPr>
          <a:xfrm flipH="1">
            <a:off x="9847025" y="1441904"/>
            <a:ext cx="130693" cy="10323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6" name="Graphique 5">
            <a:extLst>
              <a:ext uri="{FF2B5EF4-FFF2-40B4-BE49-F238E27FC236}">
                <a16:creationId xmlns:a16="http://schemas.microsoft.com/office/drawing/2014/main" id="{CB73272A-E660-411D-A12A-FB739BD6A96A}"/>
              </a:ext>
            </a:extLst>
          </p:cNvPr>
          <p:cNvGraphicFramePr>
            <a:graphicFrameLocks/>
          </p:cNvGraphicFramePr>
          <p:nvPr>
            <p:extLst>
              <p:ext uri="{D42A27DB-BD31-4B8C-83A1-F6EECF244321}">
                <p14:modId xmlns:p14="http://schemas.microsoft.com/office/powerpoint/2010/main" val="3309340897"/>
              </p:ext>
            </p:extLst>
          </p:nvPr>
        </p:nvGraphicFramePr>
        <p:xfrm>
          <a:off x="1089574" y="1618923"/>
          <a:ext cx="9924511" cy="4517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5664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435014" y="421407"/>
            <a:ext cx="10229682" cy="661363"/>
          </a:xfrm>
        </p:spPr>
        <p:txBody>
          <a:bodyPr>
            <a:normAutofit fontScale="90000"/>
          </a:bodyPr>
          <a:lstStyle/>
          <a:p>
            <a:pPr algn="ctr"/>
            <a:r>
              <a:rPr lang="fr-FR"/>
              <a:t>ROB 2023 : Endettement</a:t>
            </a:r>
            <a:br>
              <a:rPr lang="fr-FR"/>
            </a:br>
            <a:endParaRPr lang="fr-FR"/>
          </a:p>
        </p:txBody>
      </p:sp>
      <p:sp>
        <p:nvSpPr>
          <p:cNvPr id="4" name="ZoneTexte 3">
            <a:extLst>
              <a:ext uri="{FF2B5EF4-FFF2-40B4-BE49-F238E27FC236}">
                <a16:creationId xmlns:a16="http://schemas.microsoft.com/office/drawing/2014/main" id="{0412698B-F340-D8AD-0894-3955BBB92579}"/>
              </a:ext>
            </a:extLst>
          </p:cNvPr>
          <p:cNvSpPr txBox="1"/>
          <p:nvPr/>
        </p:nvSpPr>
        <p:spPr>
          <a:xfrm>
            <a:off x="3046203" y="874963"/>
            <a:ext cx="7306811" cy="492443"/>
          </a:xfrm>
          <a:prstGeom prst="rect">
            <a:avLst/>
          </a:prstGeom>
          <a:noFill/>
        </p:spPr>
        <p:txBody>
          <a:bodyPr wrap="square" rtlCol="0">
            <a:spAutoFit/>
          </a:bodyPr>
          <a:lstStyle/>
          <a:p>
            <a:r>
              <a:rPr lang="fr-FR" sz="2600" b="1"/>
              <a:t>Endettement au 1</a:t>
            </a:r>
            <a:r>
              <a:rPr lang="fr-FR" sz="2600" b="1" baseline="30000"/>
              <a:t>er</a:t>
            </a:r>
            <a:r>
              <a:rPr lang="fr-FR" sz="2600" b="1"/>
              <a:t> janvier 2023 : 12,6M€</a:t>
            </a:r>
          </a:p>
        </p:txBody>
      </p:sp>
      <p:pic>
        <p:nvPicPr>
          <p:cNvPr id="5" name="Image 4">
            <a:extLst>
              <a:ext uri="{FF2B5EF4-FFF2-40B4-BE49-F238E27FC236}">
                <a16:creationId xmlns:a16="http://schemas.microsoft.com/office/drawing/2014/main" id="{75D4FEC3-0C5B-D051-72BF-7F8C4518CF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408" t="4589" r="10704" b="4905"/>
          <a:stretch/>
        </p:blipFill>
        <p:spPr bwMode="auto">
          <a:xfrm>
            <a:off x="3508294" y="1384923"/>
            <a:ext cx="5186985" cy="5360932"/>
          </a:xfrm>
          <a:prstGeom prst="rect">
            <a:avLst/>
          </a:prstGeom>
          <a:noFill/>
        </p:spPr>
      </p:pic>
    </p:spTree>
    <p:extLst>
      <p:ext uri="{BB962C8B-B14F-4D97-AF65-F5344CB8AC3E}">
        <p14:creationId xmlns:p14="http://schemas.microsoft.com/office/powerpoint/2010/main" val="348193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435014" y="421407"/>
            <a:ext cx="10229682" cy="1006177"/>
          </a:xfrm>
        </p:spPr>
        <p:txBody>
          <a:bodyPr>
            <a:normAutofit fontScale="90000"/>
          </a:bodyPr>
          <a:lstStyle/>
          <a:p>
            <a:pPr algn="ctr"/>
            <a:r>
              <a:rPr lang="fr-FR"/>
              <a:t>ROB 2023 : Endettement</a:t>
            </a:r>
            <a:br>
              <a:rPr lang="fr-FR"/>
            </a:br>
            <a:endParaRPr lang="fr-FR"/>
          </a:p>
        </p:txBody>
      </p:sp>
      <p:pic>
        <p:nvPicPr>
          <p:cNvPr id="6" name="Image 5">
            <a:extLst>
              <a:ext uri="{FF2B5EF4-FFF2-40B4-BE49-F238E27FC236}">
                <a16:creationId xmlns:a16="http://schemas.microsoft.com/office/drawing/2014/main" id="{F42D8875-6E44-29B8-AF04-3534CACD9A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2338" y="990599"/>
            <a:ext cx="10229682" cy="5228585"/>
          </a:xfrm>
          <a:prstGeom prst="rect">
            <a:avLst/>
          </a:prstGeom>
          <a:noFill/>
          <a:ln>
            <a:solidFill>
              <a:sysClr val="window" lastClr="FFFFFF"/>
            </a:solidFill>
          </a:ln>
        </p:spPr>
      </p:pic>
    </p:spTree>
    <p:extLst>
      <p:ext uri="{BB962C8B-B14F-4D97-AF65-F5344CB8AC3E}">
        <p14:creationId xmlns:p14="http://schemas.microsoft.com/office/powerpoint/2010/main" val="3330217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A71EC-972F-CCD8-F75B-79F3DFF62393}"/>
              </a:ext>
            </a:extLst>
          </p:cNvPr>
          <p:cNvSpPr>
            <a:spLocks noGrp="1"/>
          </p:cNvSpPr>
          <p:nvPr>
            <p:ph type="title"/>
          </p:nvPr>
        </p:nvSpPr>
        <p:spPr/>
        <p:txBody>
          <a:bodyPr/>
          <a:lstStyle/>
          <a:p>
            <a:pPr algn="ctr"/>
            <a:r>
              <a:rPr lang="en-US" err="1"/>
              <a:t>Emprunt</a:t>
            </a:r>
            <a:r>
              <a:rPr lang="en-US"/>
              <a:t> </a:t>
            </a:r>
            <a:r>
              <a:rPr lang="en-US" err="1"/>
              <a:t>Equilibre</a:t>
            </a:r>
            <a:r>
              <a:rPr lang="en-US"/>
              <a:t> 2022</a:t>
            </a:r>
          </a:p>
        </p:txBody>
      </p:sp>
      <p:sp>
        <p:nvSpPr>
          <p:cNvPr id="3" name="Content Placeholder 2">
            <a:extLst>
              <a:ext uri="{FF2B5EF4-FFF2-40B4-BE49-F238E27FC236}">
                <a16:creationId xmlns:a16="http://schemas.microsoft.com/office/drawing/2014/main" id="{203BEE4E-A2D2-4EAC-9267-0FC7FEA71366}"/>
              </a:ext>
            </a:extLst>
          </p:cNvPr>
          <p:cNvSpPr>
            <a:spLocks noGrp="1"/>
          </p:cNvSpPr>
          <p:nvPr>
            <p:ph idx="1"/>
          </p:nvPr>
        </p:nvSpPr>
        <p:spPr/>
        <p:txBody>
          <a:bodyPr vert="horz" lIns="91440" tIns="45720" rIns="91440" bIns="45720" rtlCol="0" anchor="t">
            <a:normAutofit/>
          </a:bodyPr>
          <a:lstStyle/>
          <a:p>
            <a:r>
              <a:rPr lang="en-US">
                <a:latin typeface="Source Sans Pro"/>
                <a:ea typeface="Source Sans Pro"/>
              </a:rPr>
              <a:t>Prêt </a:t>
            </a:r>
            <a:r>
              <a:rPr lang="en-US" err="1">
                <a:latin typeface="Source Sans Pro"/>
                <a:ea typeface="Source Sans Pro"/>
              </a:rPr>
              <a:t>auprès</a:t>
            </a:r>
            <a:r>
              <a:rPr lang="en-US">
                <a:latin typeface="Source Sans Pro"/>
                <a:ea typeface="Source Sans Pro"/>
              </a:rPr>
              <a:t> de la Banque </a:t>
            </a:r>
            <a:r>
              <a:rPr lang="en-US" err="1">
                <a:latin typeface="Source Sans Pro"/>
                <a:ea typeface="Source Sans Pro"/>
              </a:rPr>
              <a:t>Postale</a:t>
            </a:r>
            <a:endParaRPr lang="en-US">
              <a:latin typeface="Source Sans Pro"/>
              <a:ea typeface="Source Sans Pro"/>
            </a:endParaRPr>
          </a:p>
          <a:p>
            <a:r>
              <a:rPr lang="en-US"/>
              <a:t>Durée : 20 </a:t>
            </a:r>
            <a:r>
              <a:rPr lang="en-US" err="1"/>
              <a:t>ans</a:t>
            </a:r>
            <a:endParaRPr lang="en-US"/>
          </a:p>
          <a:p>
            <a:r>
              <a:rPr lang="en-US" err="1"/>
              <a:t>Taux</a:t>
            </a:r>
            <a:r>
              <a:rPr lang="en-US"/>
              <a:t> fixe </a:t>
            </a:r>
            <a:r>
              <a:rPr lang="en-US" err="1"/>
              <a:t>négocié</a:t>
            </a:r>
            <a:r>
              <a:rPr lang="en-US"/>
              <a:t> 3,1 %</a:t>
            </a:r>
          </a:p>
          <a:p>
            <a:r>
              <a:rPr lang="en-US" err="1"/>
              <a:t>Amortissement</a:t>
            </a:r>
            <a:r>
              <a:rPr lang="en-US"/>
              <a:t> constant</a:t>
            </a:r>
          </a:p>
          <a:p>
            <a:r>
              <a:rPr lang="en-US"/>
              <a:t>900 € de frais</a:t>
            </a:r>
          </a:p>
          <a:p>
            <a:endParaRPr lang="en-US"/>
          </a:p>
          <a:p>
            <a:pPr algn="ctr"/>
            <a:r>
              <a:rPr lang="en-US" err="1">
                <a:latin typeface="Source Sans Pro"/>
                <a:ea typeface="Source Sans Pro"/>
              </a:rPr>
              <a:t>Montant</a:t>
            </a:r>
            <a:r>
              <a:rPr lang="en-US">
                <a:latin typeface="Source Sans Pro"/>
                <a:ea typeface="Source Sans Pro"/>
              </a:rPr>
              <a:t> total du </a:t>
            </a:r>
            <a:r>
              <a:rPr lang="en-US" err="1">
                <a:latin typeface="Source Sans Pro"/>
                <a:ea typeface="Source Sans Pro"/>
              </a:rPr>
              <a:t>contrat</a:t>
            </a:r>
            <a:r>
              <a:rPr lang="en-US">
                <a:latin typeface="Source Sans Pro"/>
                <a:ea typeface="Source Sans Pro"/>
              </a:rPr>
              <a:t> de prêt </a:t>
            </a:r>
            <a:r>
              <a:rPr lang="en-US" b="1">
                <a:latin typeface="Source Sans Pro"/>
                <a:ea typeface="Source Sans Pro"/>
              </a:rPr>
              <a:t>1,8M€ </a:t>
            </a:r>
            <a:r>
              <a:rPr lang="en-US" b="1" err="1">
                <a:latin typeface="Source Sans Pro"/>
                <a:ea typeface="Source Sans Pro"/>
              </a:rPr>
              <a:t>dont</a:t>
            </a:r>
            <a:r>
              <a:rPr lang="en-US" b="1">
                <a:latin typeface="Source Sans Pro"/>
                <a:ea typeface="Source Sans Pro"/>
              </a:rPr>
              <a:t> 1 M€ </a:t>
            </a:r>
            <a:r>
              <a:rPr lang="en-US" b="1" err="1">
                <a:latin typeface="Source Sans Pro"/>
                <a:ea typeface="Source Sans Pro"/>
              </a:rPr>
              <a:t>affecté</a:t>
            </a:r>
            <a:r>
              <a:rPr lang="en-US" b="1">
                <a:latin typeface="Source Sans Pro"/>
                <a:ea typeface="Source Sans Pro"/>
              </a:rPr>
              <a:t> </a:t>
            </a:r>
            <a:r>
              <a:rPr lang="en-US" b="1" err="1">
                <a:latin typeface="Source Sans Pro"/>
                <a:ea typeface="Source Sans Pro"/>
              </a:rPr>
              <a:t>en</a:t>
            </a:r>
            <a:r>
              <a:rPr lang="en-US" b="1">
                <a:latin typeface="Source Sans Pro"/>
                <a:ea typeface="Source Sans Pro"/>
              </a:rPr>
              <a:t> 2022</a:t>
            </a:r>
          </a:p>
          <a:p>
            <a:endParaRPr lang="en-US"/>
          </a:p>
          <a:p>
            <a:endParaRPr lang="en-US"/>
          </a:p>
          <a:p>
            <a:endParaRPr lang="en-US"/>
          </a:p>
        </p:txBody>
      </p:sp>
    </p:spTree>
    <p:extLst>
      <p:ext uri="{BB962C8B-B14F-4D97-AF65-F5344CB8AC3E}">
        <p14:creationId xmlns:p14="http://schemas.microsoft.com/office/powerpoint/2010/main" val="2473569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414961" y="281039"/>
            <a:ext cx="10229682" cy="1006177"/>
          </a:xfrm>
        </p:spPr>
        <p:txBody>
          <a:bodyPr>
            <a:normAutofit fontScale="90000"/>
          </a:bodyPr>
          <a:lstStyle/>
          <a:p>
            <a:pPr algn="ctr"/>
            <a:r>
              <a:rPr lang="fr-FR">
                <a:latin typeface="Source Sans Pro"/>
                <a:ea typeface="Source Sans Pro"/>
              </a:rPr>
              <a:t>Débat  d’orientations budgétaires 2023</a:t>
            </a:r>
            <a:br>
              <a:rPr lang="fr-FR"/>
            </a:br>
            <a:endParaRPr lang="fr-FR"/>
          </a:p>
        </p:txBody>
      </p:sp>
      <p:sp>
        <p:nvSpPr>
          <p:cNvPr id="4" name="ZoneTexte 3">
            <a:extLst>
              <a:ext uri="{FF2B5EF4-FFF2-40B4-BE49-F238E27FC236}">
                <a16:creationId xmlns:a16="http://schemas.microsoft.com/office/drawing/2014/main" id="{0412698B-F340-D8AD-0894-3955BBB92579}"/>
              </a:ext>
            </a:extLst>
          </p:cNvPr>
          <p:cNvSpPr txBox="1"/>
          <p:nvPr/>
        </p:nvSpPr>
        <p:spPr>
          <a:xfrm>
            <a:off x="1277658" y="1131270"/>
            <a:ext cx="10583446" cy="5940088"/>
          </a:xfrm>
          <a:prstGeom prst="rect">
            <a:avLst/>
          </a:prstGeom>
          <a:noFill/>
        </p:spPr>
        <p:txBody>
          <a:bodyPr wrap="square" lIns="91440" tIns="45720" rIns="91440" bIns="45720" rtlCol="0" anchor="t">
            <a:spAutoFit/>
          </a:bodyPr>
          <a:lstStyle/>
          <a:p>
            <a:r>
              <a:rPr lang="fr-FR" sz="2400">
                <a:ea typeface="+mn-lt"/>
                <a:cs typeface="+mn-lt"/>
              </a:rPr>
              <a:t>Le rapport d'orientation budgétaire 2023 s’appuie sur un scénario inflationniste lié à la crise inflationniste.</a:t>
            </a:r>
            <a:br>
              <a:rPr lang="fr-FR" sz="2400">
                <a:ea typeface="+mn-lt"/>
                <a:cs typeface="+mn-lt"/>
              </a:rPr>
            </a:br>
            <a:r>
              <a:rPr lang="fr-FR" sz="2400">
                <a:cs typeface="Calibri"/>
              </a:rPr>
              <a:t>Malgré cette crise, nous maintenons un plan pluriannuel d'investissements prudent mais ambitieux pour adapter notre ville aux enjeux de demain, notamment à la crise écologique et sociale. </a:t>
            </a:r>
            <a:br>
              <a:rPr lang="fr-FR" sz="2400">
                <a:cs typeface="Calibri"/>
              </a:rPr>
            </a:br>
            <a:r>
              <a:rPr lang="fr-FR" sz="2400">
                <a:cs typeface="Calibri"/>
              </a:rPr>
              <a:t>Nous maintenons notre ambition pour améliorer la qualité de vie des Eybinois, rénover nos équipements mais aussi le haut niveau de service proposé aux habitants. </a:t>
            </a:r>
          </a:p>
          <a:p>
            <a:r>
              <a:rPr lang="fr-FR" sz="2400">
                <a:cs typeface="Calibri"/>
              </a:rPr>
              <a:t>Aucun Eybinois ne sera oublié par notre politique.  </a:t>
            </a:r>
            <a:br>
              <a:rPr lang="fr-FR" sz="2400">
                <a:cs typeface="Calibri"/>
              </a:rPr>
            </a:br>
            <a:r>
              <a:rPr lang="fr-FR" sz="2400">
                <a:cs typeface="Calibri"/>
              </a:rPr>
              <a:t>Notre sérieux budgétaire nous permet de surcroît de ne pas augmenter les impôts et de contenir notre dette par rapport au début du mandat. </a:t>
            </a:r>
          </a:p>
          <a:p>
            <a:br>
              <a:rPr lang="fr-FR" sz="2400">
                <a:cs typeface="Calibri"/>
              </a:rPr>
            </a:br>
            <a:r>
              <a:rPr lang="fr-FR" sz="2400">
                <a:ea typeface="+mn-lt"/>
                <a:cs typeface="+mn-lt"/>
              </a:rPr>
              <a:t>Il est un support  pour un débat d’orientations budgétaires. </a:t>
            </a:r>
            <a:br>
              <a:rPr lang="fr-FR" sz="2400">
                <a:cs typeface="Calibri"/>
              </a:rPr>
            </a:br>
            <a:endParaRPr lang="fr-FR" sz="2400">
              <a:cs typeface="Calibri"/>
            </a:endParaRPr>
          </a:p>
          <a:p>
            <a:endParaRPr lang="fr-FR">
              <a:ea typeface="+mn-lt"/>
              <a:cs typeface="+mn-lt"/>
            </a:endParaRPr>
          </a:p>
          <a:p>
            <a:pPr algn="ctr"/>
            <a:endParaRPr lang="fr-FR" sz="2600" b="1">
              <a:cs typeface="Calibri" panose="020F0502020204030204"/>
            </a:endParaRPr>
          </a:p>
        </p:txBody>
      </p:sp>
    </p:spTree>
    <p:extLst>
      <p:ext uri="{BB962C8B-B14F-4D97-AF65-F5344CB8AC3E}">
        <p14:creationId xmlns:p14="http://schemas.microsoft.com/office/powerpoint/2010/main" val="2661256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57452" y="1697909"/>
            <a:ext cx="2450238" cy="4986174"/>
          </a:xfrm>
        </p:spPr>
        <p:txBody>
          <a:bodyPr>
            <a:noAutofit/>
          </a:bodyPr>
          <a:lstStyle/>
          <a:p>
            <a:pPr marL="0" indent="0">
              <a:buNone/>
            </a:pPr>
            <a:r>
              <a:rPr lang="fr-FR" sz="2000" b="1" i="0">
                <a:solidFill>
                  <a:schemeClr val="bg1"/>
                </a:solidFill>
                <a:effectLst/>
              </a:rPr>
              <a:t>DEL20230202_2</a:t>
            </a:r>
            <a:br>
              <a:rPr lang="fr-FR" sz="2000" b="1" i="0">
                <a:solidFill>
                  <a:schemeClr val="bg1"/>
                </a:solidFill>
                <a:effectLst/>
              </a:rPr>
            </a:br>
            <a:br>
              <a:rPr lang="fr-FR" sz="2000" b="1" i="0">
                <a:solidFill>
                  <a:schemeClr val="bg1"/>
                </a:solidFill>
                <a:effectLst/>
              </a:rPr>
            </a:br>
            <a:r>
              <a:rPr lang="fr-FR" sz="2000" b="1" i="0">
                <a:solidFill>
                  <a:schemeClr val="bg1"/>
                </a:solidFill>
                <a:effectLst/>
              </a:rPr>
              <a:t>FINANCES –RESSOURCES –</a:t>
            </a:r>
            <a:br>
              <a:rPr lang="fr-FR" sz="2000" b="1" i="0">
                <a:solidFill>
                  <a:schemeClr val="bg1"/>
                </a:solidFill>
                <a:effectLst/>
              </a:rPr>
            </a:br>
            <a:br>
              <a:rPr lang="fr-FR" sz="2000" b="1" i="0">
                <a:solidFill>
                  <a:schemeClr val="bg1"/>
                </a:solidFill>
                <a:effectLst/>
              </a:rPr>
            </a:br>
            <a:r>
              <a:rPr lang="fr-FR" sz="2000" b="1" i="0">
                <a:solidFill>
                  <a:schemeClr val="bg1"/>
                </a:solidFill>
                <a:effectLst/>
              </a:rPr>
              <a:t>Délibération portant adhésion au contrat groupe d’assurance des risques statutaires du Centre de Gestion de l’Isère</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61336" y="107129"/>
            <a:ext cx="8491240" cy="6791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2000" b="0">
                <a:solidFill>
                  <a:schemeClr val="tx1"/>
                </a:solidFill>
                <a:latin typeface="Source Sans Pro"/>
                <a:ea typeface="Source Sans Pro"/>
              </a:rPr>
              <a:t>Ville = son propre assureur / risques statutaires</a:t>
            </a:r>
            <a:endParaRPr lang="fr-FR" sz="2000">
              <a:solidFill>
                <a:schemeClr val="tx1"/>
              </a:solidFill>
            </a:endParaRPr>
          </a:p>
          <a:p>
            <a:pPr algn="just"/>
            <a:r>
              <a:rPr lang="fr-FR" sz="2000" b="0">
                <a:solidFill>
                  <a:schemeClr val="tx1"/>
                </a:solidFill>
                <a:latin typeface="Source Sans Pro"/>
                <a:ea typeface="Source Sans Pro"/>
              </a:rPr>
              <a:t>Groupement commande  en cours avec le Centre de Gestion 38</a:t>
            </a:r>
            <a:endParaRPr lang="fr-FR" sz="2000">
              <a:solidFill>
                <a:schemeClr val="tx1"/>
              </a:solidFill>
            </a:endParaRPr>
          </a:p>
          <a:p>
            <a:pPr algn="just"/>
            <a:r>
              <a:rPr lang="fr-FR" sz="2000">
                <a:solidFill>
                  <a:schemeClr val="tx1"/>
                </a:solidFill>
                <a:latin typeface="Source Sans Pro"/>
                <a:ea typeface="Source Sans Pro"/>
              </a:rPr>
              <a:t>Cie AXA a rompu le contrat au 31/12/2022 =&gt; Nouvelle consultation lancée par CDG</a:t>
            </a:r>
            <a:endParaRPr lang="fr-FR" sz="2000">
              <a:solidFill>
                <a:schemeClr val="tx1"/>
              </a:solidFill>
            </a:endParaRPr>
          </a:p>
          <a:p>
            <a:pPr algn="just"/>
            <a:r>
              <a:rPr lang="fr-FR" sz="2000">
                <a:solidFill>
                  <a:schemeClr val="tx1"/>
                </a:solidFill>
                <a:latin typeface="Source Sans Pro"/>
                <a:ea typeface="Source Sans Pro"/>
              </a:rPr>
              <a:t>La commission d’Appel d’offres du CDG (13/12/2022) a retenu l’offre du courtier </a:t>
            </a:r>
            <a:r>
              <a:rPr lang="fr-FR" sz="2000" err="1">
                <a:solidFill>
                  <a:schemeClr val="tx1"/>
                </a:solidFill>
                <a:latin typeface="Source Sans Pro"/>
                <a:ea typeface="Source Sans Pro"/>
              </a:rPr>
              <a:t>Sofaxis</a:t>
            </a:r>
            <a:r>
              <a:rPr lang="fr-FR" sz="2000">
                <a:solidFill>
                  <a:schemeClr val="tx1"/>
                </a:solidFill>
                <a:latin typeface="Source Sans Pro"/>
                <a:ea typeface="Source Sans Pro"/>
              </a:rPr>
              <a:t> et de l’assureur CNP. </a:t>
            </a:r>
            <a:endParaRPr lang="fr-FR" sz="2000">
              <a:solidFill>
                <a:schemeClr val="tx1"/>
              </a:solidFill>
            </a:endParaRPr>
          </a:p>
          <a:p>
            <a:pPr algn="just"/>
            <a:endParaRPr lang="fr-FR" sz="2000">
              <a:solidFill>
                <a:schemeClr val="tx1"/>
              </a:solidFill>
              <a:latin typeface="Source Sans Pro"/>
              <a:ea typeface="Source Sans Pro"/>
            </a:endParaRPr>
          </a:p>
          <a:p>
            <a:pPr algn="just"/>
            <a:r>
              <a:rPr lang="fr-FR" sz="2000" b="0">
                <a:solidFill>
                  <a:schemeClr val="tx1"/>
                </a:solidFill>
                <a:latin typeface="Source Sans Pro"/>
                <a:ea typeface="Source Sans Pro"/>
              </a:rPr>
              <a:t>Conformément à nos contrats précédents, la collectivité doit se prononcer sur les choix de taux pour couvrir les risques identiques à savoir : décès, accident de travail et maladies professionnelles. Il est proposé</a:t>
            </a:r>
            <a:endParaRPr lang="fr-FR" sz="2000">
              <a:solidFill>
                <a:schemeClr val="tx1"/>
              </a:solidFill>
            </a:endParaRPr>
          </a:p>
          <a:p>
            <a:pPr algn="just"/>
            <a:r>
              <a:rPr lang="fr-FR" sz="2000" b="0">
                <a:solidFill>
                  <a:schemeClr val="tx1"/>
                </a:solidFill>
                <a:latin typeface="Source Sans Pro"/>
                <a:ea typeface="Source Sans Pro"/>
              </a:rPr>
              <a:t>  </a:t>
            </a:r>
            <a:endParaRPr lang="fr-FR" sz="2000">
              <a:solidFill>
                <a:schemeClr val="tx1"/>
              </a:solidFill>
            </a:endParaRPr>
          </a:p>
          <a:p>
            <a:pPr marL="457200" indent="-457200" algn="just">
              <a:buFont typeface="Wingdings"/>
              <a:buChar char="Ø"/>
            </a:pPr>
            <a:r>
              <a:rPr lang="fr-FR" sz="2000">
                <a:solidFill>
                  <a:schemeClr val="tx1"/>
                </a:solidFill>
                <a:latin typeface="Source Sans Pro"/>
                <a:ea typeface="Source Sans Pro"/>
              </a:rPr>
              <a:t>risque accident du travail/maladie professionnelle avec une franchise de 30 jours taux 2,04 % (ancien taux 3,50 sans franchise ),</a:t>
            </a:r>
            <a:endParaRPr lang="fr-FR" sz="2000">
              <a:solidFill>
                <a:schemeClr val="tx1"/>
              </a:solidFill>
            </a:endParaRPr>
          </a:p>
          <a:p>
            <a:pPr marL="457200" indent="-457200" algn="just">
              <a:buFont typeface="Wingdings"/>
              <a:buChar char="Ø"/>
            </a:pPr>
            <a:r>
              <a:rPr lang="fr-FR" sz="2000">
                <a:solidFill>
                  <a:schemeClr val="tx1"/>
                </a:solidFill>
                <a:latin typeface="Source Sans Pro"/>
                <a:ea typeface="Source Sans Pro"/>
              </a:rPr>
              <a:t>risque décès taux 0,23% (ancien taux 0,14 %)</a:t>
            </a:r>
            <a:endParaRPr lang="fr-FR" sz="2000">
              <a:solidFill>
                <a:schemeClr val="tx1"/>
              </a:solidFill>
            </a:endParaRPr>
          </a:p>
          <a:p>
            <a:pPr marL="457200" indent="-457200" algn="just">
              <a:buFont typeface="Wingdings"/>
              <a:buChar char="Ø"/>
            </a:pPr>
            <a:endParaRPr lang="fr-FR" sz="2000">
              <a:solidFill>
                <a:schemeClr val="tx1"/>
              </a:solidFill>
              <a:latin typeface="Source Sans Pro"/>
              <a:ea typeface="Source Sans Pro"/>
            </a:endParaRPr>
          </a:p>
          <a:p>
            <a:pPr algn="just"/>
            <a:r>
              <a:rPr lang="fr-FR" sz="2000" b="0">
                <a:solidFill>
                  <a:schemeClr val="tx1"/>
                </a:solidFill>
                <a:latin typeface="Source Sans Pro"/>
                <a:ea typeface="Source Sans Pro"/>
              </a:rPr>
              <a:t>La prime annuelle d’assurance s’élèverait à environ 118 318€ soit une baisse de la prime de 37% (effet de la consultation du CDG et de la mise en place   de la franchise )</a:t>
            </a:r>
            <a:endParaRPr lang="fr-FR" sz="2000">
              <a:solidFill>
                <a:schemeClr val="tx1"/>
              </a:solidFill>
            </a:endParaRPr>
          </a:p>
          <a:p>
            <a:pPr algn="just"/>
            <a:endParaRPr lang="fr-FR" sz="2000" b="0">
              <a:solidFill>
                <a:schemeClr val="tx1"/>
              </a:solidFill>
              <a:latin typeface="Source Sans Pro"/>
              <a:ea typeface="Source Sans Pro"/>
            </a:endParaRPr>
          </a:p>
          <a:p>
            <a:pPr algn="just"/>
            <a:r>
              <a:rPr lang="fr-FR" sz="2000" b="0">
                <a:solidFill>
                  <a:schemeClr val="tx1"/>
                </a:solidFill>
                <a:latin typeface="Source Sans Pro"/>
                <a:ea typeface="Source Sans Pro"/>
              </a:rPr>
              <a:t>Proposition d’adhérer à ces taux dans le cadre du groupement avec le CDG 38</a:t>
            </a:r>
            <a:endParaRPr lang="fr-FR" sz="2000">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796173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46229" y="1871826"/>
            <a:ext cx="2450238" cy="4986174"/>
          </a:xfrm>
        </p:spPr>
        <p:txBody>
          <a:bodyPr>
            <a:noAutofit/>
          </a:bodyPr>
          <a:lstStyle/>
          <a:p>
            <a:pPr marL="0" indent="0">
              <a:buNone/>
            </a:pPr>
            <a:r>
              <a:rPr lang="fr-FR" sz="2000" b="1" i="0">
                <a:solidFill>
                  <a:schemeClr val="bg1"/>
                </a:solidFill>
                <a:effectLst/>
              </a:rPr>
              <a:t>DEL20230202_3</a:t>
            </a:r>
            <a:br>
              <a:rPr lang="fr-FR" sz="2000" b="1" i="0">
                <a:solidFill>
                  <a:schemeClr val="bg1"/>
                </a:solidFill>
                <a:effectLst/>
              </a:rPr>
            </a:br>
            <a:br>
              <a:rPr lang="fr-FR" sz="2000" b="1" i="0">
                <a:solidFill>
                  <a:schemeClr val="bg1"/>
                </a:solidFill>
                <a:effectLst/>
              </a:rPr>
            </a:br>
            <a:r>
              <a:rPr lang="fr-FR" sz="2000" b="1" i="0">
                <a:solidFill>
                  <a:schemeClr val="bg1"/>
                </a:solidFill>
                <a:effectLst/>
              </a:rPr>
              <a:t>FINANCES –RESSOURCES –</a:t>
            </a:r>
            <a:br>
              <a:rPr lang="fr-FR" sz="2000" b="1" i="0">
                <a:solidFill>
                  <a:schemeClr val="bg1"/>
                </a:solidFill>
                <a:effectLst/>
              </a:rPr>
            </a:br>
            <a:br>
              <a:rPr lang="fr-FR" sz="2000" b="1" i="0">
                <a:solidFill>
                  <a:schemeClr val="bg1"/>
                </a:solidFill>
                <a:effectLst/>
              </a:rPr>
            </a:br>
            <a:r>
              <a:rPr lang="fr-FR" sz="2000" b="1" i="0">
                <a:solidFill>
                  <a:schemeClr val="bg1"/>
                </a:solidFill>
                <a:effectLst/>
              </a:rPr>
              <a:t>Délibération portant création d’un emploi non permanent dans le cadre d’un contrat de projet</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91415" y="87077"/>
            <a:ext cx="8285067" cy="67709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ctr"/>
            <a:endParaRPr lang="fr-FR" sz="2000">
              <a:solidFill>
                <a:schemeClr val="tx1"/>
              </a:solidFill>
            </a:endParaRPr>
          </a:p>
          <a:p>
            <a:pPr algn="just"/>
            <a:r>
              <a:rPr lang="fr-FR" sz="2000" b="0">
                <a:solidFill>
                  <a:schemeClr val="tx1"/>
                </a:solidFill>
                <a:latin typeface="Source Sans Pro"/>
                <a:ea typeface="Source Sans Pro"/>
              </a:rPr>
              <a:t>La loi de transformation de la fonction publique 6 août 2019 crée le contrat de projet</a:t>
            </a:r>
            <a:endParaRPr lang="fr-FR" sz="2000">
              <a:solidFill>
                <a:schemeClr val="tx1"/>
              </a:solidFill>
            </a:endParaRPr>
          </a:p>
          <a:p>
            <a:pPr algn="just"/>
            <a:endParaRPr lang="fr-FR" sz="2000" b="0">
              <a:solidFill>
                <a:schemeClr val="tx1"/>
              </a:solidFill>
              <a:latin typeface="Source Sans Pro"/>
              <a:ea typeface="Source Sans Pro"/>
            </a:endParaRPr>
          </a:p>
          <a:p>
            <a:pPr algn="just"/>
            <a:r>
              <a:rPr lang="fr-FR" sz="2000" b="0">
                <a:solidFill>
                  <a:schemeClr val="tx1"/>
                </a:solidFill>
                <a:latin typeface="Source Sans Pro"/>
                <a:ea typeface="Source Sans Pro"/>
              </a:rPr>
              <a:t>Possibilité, pour mener à bien un projet ou une opération identifiée,</a:t>
            </a:r>
            <a:r>
              <a:rPr lang="fr-FR" sz="2000">
                <a:solidFill>
                  <a:schemeClr val="tx1"/>
                </a:solidFill>
                <a:latin typeface="Source Sans Pro"/>
                <a:ea typeface="Source Sans Pro"/>
              </a:rPr>
              <a:t> </a:t>
            </a:r>
            <a:r>
              <a:rPr lang="fr-FR" sz="2000" b="0">
                <a:solidFill>
                  <a:schemeClr val="tx1"/>
                </a:solidFill>
                <a:latin typeface="Source Sans Pro"/>
                <a:ea typeface="Source Sans Pro"/>
              </a:rPr>
              <a:t>de recruter un agent par un </a:t>
            </a:r>
            <a:r>
              <a:rPr lang="fr-FR" sz="2000">
                <a:solidFill>
                  <a:schemeClr val="tx1"/>
                </a:solidFill>
                <a:latin typeface="Source Sans Pro"/>
                <a:ea typeface="Source Sans Pro"/>
              </a:rPr>
              <a:t>contrat à durée déterminée dont l’échéance est la réalisation du projet ou de l’opération</a:t>
            </a:r>
            <a:endParaRPr lang="fr-FR" sz="2000">
              <a:solidFill>
                <a:schemeClr val="tx1"/>
              </a:solidFill>
            </a:endParaRPr>
          </a:p>
          <a:p>
            <a:pPr algn="just"/>
            <a:endParaRPr lang="fr-FR" sz="2000" b="0">
              <a:solidFill>
                <a:schemeClr val="tx1"/>
              </a:solidFill>
            </a:endParaRPr>
          </a:p>
          <a:p>
            <a:pPr algn="just"/>
            <a:r>
              <a:rPr lang="fr-FR" sz="2000" b="0">
                <a:solidFill>
                  <a:schemeClr val="tx1"/>
                </a:solidFill>
                <a:latin typeface="Source Sans Pro"/>
                <a:ea typeface="Source Sans Pro"/>
              </a:rPr>
              <a:t>Il est donc proposé de recourir à un contrat de projet de 3 ans dans le cadre du recrutement d’un </a:t>
            </a:r>
            <a:r>
              <a:rPr lang="fr-FR" sz="2000">
                <a:solidFill>
                  <a:schemeClr val="tx1"/>
                </a:solidFill>
                <a:latin typeface="Source Sans Pro"/>
                <a:ea typeface="Source Sans Pro"/>
              </a:rPr>
              <a:t>médiateur chargé de mettre en œuvre le plan d’actions de la ville en matière de transition écologique</a:t>
            </a:r>
            <a:r>
              <a:rPr lang="fr-FR" sz="2000" b="0">
                <a:solidFill>
                  <a:schemeClr val="tx1"/>
                </a:solidFill>
                <a:latin typeface="Source Sans Pro"/>
                <a:ea typeface="Source Sans Pro"/>
              </a:rPr>
              <a:t>.</a:t>
            </a:r>
            <a:endParaRPr lang="fr-FR" sz="2000">
              <a:solidFill>
                <a:schemeClr val="tx1"/>
              </a:solidFill>
            </a:endParaRPr>
          </a:p>
          <a:p>
            <a:pPr algn="just"/>
            <a:endParaRPr lang="fr-FR" sz="2000" b="0">
              <a:solidFill>
                <a:schemeClr val="tx1"/>
              </a:solidFill>
              <a:latin typeface="Source Sans Pro"/>
              <a:ea typeface="Source Sans Pro"/>
            </a:endParaRPr>
          </a:p>
          <a:p>
            <a:pPr algn="just"/>
            <a:r>
              <a:rPr lang="fr-FR" sz="2000" b="0">
                <a:solidFill>
                  <a:schemeClr val="tx1"/>
                </a:solidFill>
                <a:latin typeface="Source Sans Pro"/>
                <a:ea typeface="Source Sans Pro"/>
              </a:rPr>
              <a:t>Temps non complet 50% soit 17h30/35 à compter du 1</a:t>
            </a:r>
            <a:r>
              <a:rPr lang="fr-FR" sz="2000" b="0" baseline="30000">
                <a:solidFill>
                  <a:schemeClr val="tx1"/>
                </a:solidFill>
                <a:latin typeface="Source Sans Pro"/>
                <a:ea typeface="Source Sans Pro"/>
              </a:rPr>
              <a:t>er</a:t>
            </a:r>
            <a:r>
              <a:rPr lang="fr-FR" sz="2000" b="0">
                <a:solidFill>
                  <a:schemeClr val="tx1"/>
                </a:solidFill>
                <a:latin typeface="Source Sans Pro"/>
                <a:ea typeface="Source Sans Pro"/>
              </a:rPr>
              <a:t> mars 2023 relevant de la catégorie hiérarchique A, afin de mener à bien le projet identifié suivant : </a:t>
            </a:r>
            <a:r>
              <a:rPr lang="fr-FR" sz="2000">
                <a:solidFill>
                  <a:schemeClr val="tx1"/>
                </a:solidFill>
                <a:latin typeface="Source Sans Pro"/>
                <a:ea typeface="Source Sans Pro"/>
              </a:rPr>
              <a:t>mise en œuvre du plan d’actions de la ville d’Eybens en matière de transition écologique sur son territoire.</a:t>
            </a:r>
            <a:endParaRPr lang="fr-FR" sz="2000">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460580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59797" y="159799"/>
            <a:ext cx="2450238" cy="4986174"/>
          </a:xfrm>
        </p:spPr>
        <p:txBody>
          <a:bodyPr>
            <a:noAutofit/>
          </a:bodyPr>
          <a:lstStyle/>
          <a:p>
            <a:pPr marL="0" indent="0">
              <a:buNone/>
            </a:pPr>
            <a:r>
              <a:rPr lang="fr-FR" sz="2000" b="1" i="0">
                <a:solidFill>
                  <a:schemeClr val="bg1"/>
                </a:solidFill>
                <a:effectLst/>
              </a:rPr>
              <a:t>DEL20230202_4</a:t>
            </a:r>
            <a:br>
              <a:rPr lang="fr-FR" sz="2000" b="1" i="0">
                <a:solidFill>
                  <a:schemeClr val="bg1"/>
                </a:solidFill>
                <a:effectLst/>
              </a:rPr>
            </a:br>
            <a:br>
              <a:rPr lang="fr-FR" sz="2000" b="1" i="0">
                <a:solidFill>
                  <a:schemeClr val="bg1"/>
                </a:solidFill>
                <a:effectLst/>
              </a:rPr>
            </a:br>
            <a:r>
              <a:rPr lang="fr-FR" sz="2000" b="1" i="0">
                <a:solidFill>
                  <a:schemeClr val="bg1"/>
                </a:solidFill>
                <a:effectLst/>
              </a:rPr>
              <a:t>CITOYENNETE ET VIE ASSOCIATIVE –</a:t>
            </a:r>
            <a:br>
              <a:rPr lang="fr-FR" sz="2000" b="1" i="0">
                <a:solidFill>
                  <a:schemeClr val="bg1"/>
                </a:solidFill>
                <a:effectLst/>
              </a:rPr>
            </a:br>
            <a:br>
              <a:rPr lang="fr-FR" sz="2000" b="1" i="0">
                <a:solidFill>
                  <a:schemeClr val="bg1"/>
                </a:solidFill>
                <a:effectLst/>
              </a:rPr>
            </a:br>
            <a:r>
              <a:rPr lang="fr-FR" sz="2000" b="1" i="0">
                <a:solidFill>
                  <a:schemeClr val="bg1"/>
                </a:solidFill>
                <a:effectLst/>
              </a:rPr>
              <a:t>Convention constitutive de groupement de commande entre Grenoble-Alpes Métropole et les communes de Grenoble, de Saint-Egrève et d’Eybens visant la passation d’une consultation de médiation sociale sur des équipements sportifs et des espaces publics urbains, naturels parcs et jardins</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88650" y="249579"/>
            <a:ext cx="8187832" cy="6002171"/>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3000" b="0">
                <a:solidFill>
                  <a:schemeClr val="tx1"/>
                </a:solidFill>
                <a:latin typeface="Source Sans Pro"/>
                <a:ea typeface="Source Sans Pro"/>
              </a:rPr>
              <a:t>La Collectivité fait appel depuis plusieurs années à une association spécialisée en médiation sociale pour intervenir en soirée/ début de nuit sur son territoire et assurer pendant la période estivale, entre juin et octobre, les missions suivantes : </a:t>
            </a:r>
            <a:endParaRPr lang="en-US">
              <a:solidFill>
                <a:schemeClr val="tx1"/>
              </a:solidFill>
            </a:endParaRPr>
          </a:p>
          <a:p>
            <a:pPr marL="285750" indent="-285750" algn="just">
              <a:buFont typeface="Arial"/>
              <a:buChar char="•"/>
            </a:pPr>
            <a:r>
              <a:rPr lang="fr-FR" sz="3000" b="0">
                <a:solidFill>
                  <a:schemeClr val="tx1"/>
                </a:solidFill>
                <a:latin typeface="Source Sans Pro"/>
                <a:ea typeface="Source Sans Pro"/>
              </a:rPr>
              <a:t>présence active de proximité et régulation sociale dans les quartiers sur les espaces publics, </a:t>
            </a:r>
            <a:endParaRPr lang="fr-FR">
              <a:solidFill>
                <a:schemeClr val="tx1"/>
              </a:solidFill>
            </a:endParaRPr>
          </a:p>
          <a:p>
            <a:pPr marL="285750" indent="-285750" algn="just">
              <a:buFont typeface="Arial"/>
              <a:buChar char="•"/>
            </a:pPr>
            <a:r>
              <a:rPr lang="fr-FR" sz="3000" b="0">
                <a:solidFill>
                  <a:schemeClr val="tx1"/>
                </a:solidFill>
                <a:latin typeface="Source Sans Pro"/>
                <a:ea typeface="Source Sans Pro"/>
              </a:rPr>
              <a:t>intervention auprès de tous publics, sensibilisation aux règles de vie commune, gestion des conflits, - écoute et soutien auprès des habitants, information/orientation,</a:t>
            </a:r>
            <a:endParaRPr lang="fr-FR">
              <a:solidFill>
                <a:schemeClr val="tx1"/>
              </a:solidFill>
              <a:latin typeface="Source Sans Pro"/>
              <a:ea typeface="Source Sans Pro"/>
            </a:endParaRPr>
          </a:p>
          <a:p>
            <a:pPr marL="285750" indent="-285750" algn="just">
              <a:buFont typeface="Arial"/>
              <a:buChar char="•"/>
            </a:pPr>
            <a:r>
              <a:rPr lang="fr-FR" sz="3000" b="0">
                <a:solidFill>
                  <a:schemeClr val="tx1"/>
                </a:solidFill>
                <a:latin typeface="Source Sans Pro"/>
                <a:ea typeface="Source Sans Pro"/>
              </a:rPr>
              <a:t>interventions ponctuelles dans les écoles ou les abords en juin, septembre et octobre,</a:t>
            </a:r>
            <a:endParaRPr lang="fr-FR">
              <a:solidFill>
                <a:schemeClr val="tx1"/>
              </a:solidFill>
              <a:latin typeface="Source Sans Pro"/>
              <a:ea typeface="Source Sans Pro"/>
            </a:endParaRPr>
          </a:p>
          <a:p>
            <a:pPr marL="285750" indent="-285750" algn="just">
              <a:buFont typeface="Arial"/>
              <a:buChar char="•"/>
            </a:pPr>
            <a:r>
              <a:rPr lang="fr-FR" sz="3000" b="0">
                <a:solidFill>
                  <a:schemeClr val="tx1"/>
                </a:solidFill>
                <a:latin typeface="Source Sans Pro"/>
                <a:ea typeface="Source Sans Pro"/>
              </a:rPr>
              <a:t>présence lors des animations de proximité proposées par les services de la Ville sur les espaces publics ou équipements municipaux, en lien avec les partenaires. </a:t>
            </a:r>
            <a:endParaRPr lang="fr-FR">
              <a:solidFill>
                <a:schemeClr val="tx1"/>
              </a:solidFill>
            </a:endParaRPr>
          </a:p>
          <a:p>
            <a:pPr algn="just"/>
            <a:endParaRPr lang="en-US">
              <a:solidFill>
                <a:schemeClr val="tx1"/>
              </a:solidFill>
            </a:endParaRPr>
          </a:p>
          <a:p>
            <a:pPr algn="just"/>
            <a:r>
              <a:rPr lang="fr-FR" sz="3000" b="0">
                <a:solidFill>
                  <a:schemeClr val="tx1"/>
                </a:solidFill>
                <a:latin typeface="Source Sans Pro"/>
                <a:ea typeface="Source Sans Pro"/>
              </a:rPr>
              <a:t>En 2022, le service n’a pu être assuré en raison des difficultés rencontrées par le seul opérateur spécialisé s’étant positionné, à recruter du personnel dédié. </a:t>
            </a:r>
            <a:endParaRPr lang="fr-FR">
              <a:solidFill>
                <a:schemeClr val="tx1"/>
              </a:solidFill>
            </a:endParaRPr>
          </a:p>
        </p:txBody>
      </p:sp>
    </p:spTree>
    <p:extLst>
      <p:ext uri="{BB962C8B-B14F-4D97-AF65-F5344CB8AC3E}">
        <p14:creationId xmlns:p14="http://schemas.microsoft.com/office/powerpoint/2010/main" val="307558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537A0C-B79A-E36C-65B5-AFBDD16367A8}"/>
              </a:ext>
            </a:extLst>
          </p:cNvPr>
          <p:cNvSpPr>
            <a:spLocks noGrp="1"/>
          </p:cNvSpPr>
          <p:nvPr>
            <p:ph idx="1"/>
          </p:nvPr>
        </p:nvSpPr>
        <p:spPr>
          <a:xfrm>
            <a:off x="1417496" y="1195556"/>
            <a:ext cx="10229681" cy="4332325"/>
          </a:xfrm>
        </p:spPr>
        <p:txBody>
          <a:bodyPr vert="horz" lIns="91440" tIns="45720" rIns="91440" bIns="45720" rtlCol="0" anchor="t">
            <a:normAutofit/>
          </a:bodyPr>
          <a:lstStyle/>
          <a:p>
            <a:pPr algn="ctr"/>
            <a:endParaRPr lang="fr-FR"/>
          </a:p>
          <a:p>
            <a:pPr marL="0" indent="0" algn="ctr">
              <a:buNone/>
            </a:pPr>
            <a:r>
              <a:rPr lang="fr-FR" sz="4000" b="1">
                <a:latin typeface="Source Sans Pro"/>
                <a:ea typeface="Source Sans Pro"/>
              </a:rPr>
              <a:t>Débat d’orientation budgétaire 2023</a:t>
            </a:r>
          </a:p>
          <a:p>
            <a:pPr marL="0" indent="0" algn="ctr">
              <a:buNone/>
            </a:pPr>
            <a:endParaRPr lang="fr-FR" sz="4000" b="1"/>
          </a:p>
          <a:p>
            <a:pPr marL="0" indent="0" algn="ctr">
              <a:buNone/>
            </a:pPr>
            <a:r>
              <a:rPr lang="fr-FR" sz="4000" b="1"/>
              <a:t>Présentation du rapport  </a:t>
            </a:r>
          </a:p>
          <a:p>
            <a:pPr marL="0" indent="0" algn="ctr">
              <a:buNone/>
            </a:pPr>
            <a:r>
              <a:rPr lang="fr-FR" sz="4000" b="1"/>
              <a:t>transmis aux membres du conseil Municipal</a:t>
            </a:r>
          </a:p>
        </p:txBody>
      </p:sp>
    </p:spTree>
    <p:extLst>
      <p:ext uri="{BB962C8B-B14F-4D97-AF65-F5344CB8AC3E}">
        <p14:creationId xmlns:p14="http://schemas.microsoft.com/office/powerpoint/2010/main" val="776813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59797" y="159799"/>
            <a:ext cx="2450238" cy="4986174"/>
          </a:xfrm>
        </p:spPr>
        <p:txBody>
          <a:bodyPr>
            <a:noAutofit/>
          </a:bodyPr>
          <a:lstStyle/>
          <a:p>
            <a:pPr marL="0" indent="0">
              <a:buNone/>
            </a:pPr>
            <a:r>
              <a:rPr lang="fr-FR" sz="2000" b="1" i="0">
                <a:solidFill>
                  <a:schemeClr val="bg1"/>
                </a:solidFill>
                <a:effectLst/>
              </a:rPr>
              <a:t>DEL20230202_4</a:t>
            </a:r>
            <a:br>
              <a:rPr lang="fr-FR" sz="2000" b="1" i="0">
                <a:solidFill>
                  <a:schemeClr val="bg1"/>
                </a:solidFill>
                <a:effectLst/>
              </a:rPr>
            </a:br>
            <a:br>
              <a:rPr lang="fr-FR" sz="2000" b="1" i="0">
                <a:solidFill>
                  <a:schemeClr val="bg1"/>
                </a:solidFill>
                <a:effectLst/>
              </a:rPr>
            </a:br>
            <a:r>
              <a:rPr lang="fr-FR" sz="2000" b="1" i="0">
                <a:solidFill>
                  <a:schemeClr val="bg1"/>
                </a:solidFill>
                <a:effectLst/>
              </a:rPr>
              <a:t>CITOYENNETE ET VIE ASSOCIATIVE –</a:t>
            </a:r>
            <a:br>
              <a:rPr lang="fr-FR" sz="2000" b="1" i="0">
                <a:solidFill>
                  <a:schemeClr val="bg1"/>
                </a:solidFill>
                <a:effectLst/>
              </a:rPr>
            </a:br>
            <a:br>
              <a:rPr lang="fr-FR" sz="2000" b="1" i="0">
                <a:solidFill>
                  <a:schemeClr val="bg1"/>
                </a:solidFill>
                <a:effectLst/>
              </a:rPr>
            </a:br>
            <a:r>
              <a:rPr lang="fr-FR" sz="2000" b="1" i="0">
                <a:solidFill>
                  <a:schemeClr val="bg1"/>
                </a:solidFill>
                <a:effectLst/>
              </a:rPr>
              <a:t>Convention constitutive de groupement de commande entre Grenoble-Alpes Métropole et les communes de Grenoble, de Saint-Egrève et d’Eybens visant la passation d’une consultation de médiation sociale sur des équipements sportifs et des espaces publics urbains, naturels parcs et jardins</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74272" y="1040333"/>
            <a:ext cx="7382700" cy="623220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3000" b="0">
                <a:solidFill>
                  <a:schemeClr val="tx1"/>
                </a:solidFill>
                <a:latin typeface="Source Sans Pro"/>
                <a:ea typeface="Source Sans Pro"/>
              </a:rPr>
              <a:t>Depuis 2022, une réflexion est engagée avec la Métropole, pour réfléchir à la mise en place d’un service mutualisé.</a:t>
            </a:r>
            <a:endParaRPr lang="en-US">
              <a:solidFill>
                <a:schemeClr val="tx1"/>
              </a:solidFill>
              <a:latin typeface="Source Sans Pro"/>
              <a:ea typeface="Source Sans Pro"/>
            </a:endParaRPr>
          </a:p>
          <a:p>
            <a:pPr algn="just"/>
            <a:endParaRPr lang="en-US">
              <a:solidFill>
                <a:schemeClr val="tx1"/>
              </a:solidFill>
            </a:endParaRPr>
          </a:p>
          <a:p>
            <a:pPr algn="just"/>
            <a:r>
              <a:rPr lang="fr-FR" sz="3000" b="0">
                <a:solidFill>
                  <a:schemeClr val="tx1"/>
                </a:solidFill>
                <a:latin typeface="Source Sans Pro"/>
                <a:ea typeface="Source Sans Pro"/>
              </a:rPr>
              <a:t>Pour 2023, elle propose un marché groupé et l’adoption d’une convention de groupement de commandes, avec les villes de Grenoble et de st Egrève, dans laquelle chaque partenaire exécute son propre marché.</a:t>
            </a:r>
            <a:endParaRPr lang="fr-FR">
              <a:solidFill>
                <a:schemeClr val="tx1"/>
              </a:solidFill>
            </a:endParaRPr>
          </a:p>
          <a:p>
            <a:pPr algn="just"/>
            <a:r>
              <a:rPr lang="fr-FR" sz="3000" b="0">
                <a:solidFill>
                  <a:schemeClr val="tx1"/>
                </a:solidFill>
                <a:latin typeface="Source Sans Pro"/>
                <a:ea typeface="Source Sans Pro"/>
              </a:rPr>
              <a:t>Le marché est proposé pour un 1 an reconductible et se décline en 2 lots.</a:t>
            </a:r>
            <a:endParaRPr lang="fr-FR">
              <a:solidFill>
                <a:schemeClr val="tx1"/>
              </a:solidFill>
            </a:endParaRPr>
          </a:p>
          <a:p>
            <a:pPr algn="just"/>
            <a:endParaRPr lang="fr-FR" sz="3000" b="0">
              <a:solidFill>
                <a:schemeClr val="tx1"/>
              </a:solidFill>
            </a:endParaRPr>
          </a:p>
          <a:p>
            <a:pPr algn="just"/>
            <a:r>
              <a:rPr lang="fr-FR" sz="3000" b="0">
                <a:solidFill>
                  <a:schemeClr val="tx1"/>
                </a:solidFill>
                <a:latin typeface="Source Sans Pro"/>
                <a:ea typeface="Source Sans Pro"/>
              </a:rPr>
              <a:t>La commune d’Eybens souhaite adhérer au groupement de commande pour le lot 2 (médiation sur les espaces publics urbains, naturels parcs et jardins).</a:t>
            </a:r>
            <a:endParaRPr lang="fr-FR">
              <a:solidFill>
                <a:schemeClr val="tx1"/>
              </a:solidFill>
              <a:latin typeface="Source Sans Pro"/>
              <a:ea typeface="Source Sans Pro"/>
            </a:endParaRPr>
          </a:p>
          <a:p>
            <a:pPr algn="just"/>
            <a:endParaRPr lang="fr-FR" sz="3000" b="0">
              <a:solidFill>
                <a:schemeClr val="tx1"/>
              </a:solidFill>
            </a:endParaRPr>
          </a:p>
          <a:p>
            <a:pPr algn="just"/>
            <a:r>
              <a:rPr lang="fr-FR" sz="3000" b="0">
                <a:solidFill>
                  <a:schemeClr val="tx1"/>
                </a:solidFill>
                <a:latin typeface="Source Sans Pro"/>
                <a:ea typeface="Source Sans Pro"/>
              </a:rPr>
              <a:t>Les modalités de fonctionnement de groupement sont déterminées dans la convention constitutive.</a:t>
            </a:r>
            <a:endParaRPr lang="fr-FR">
              <a:solidFill>
                <a:schemeClr val="tx1"/>
              </a:solidFill>
              <a:latin typeface="Source Sans Pro"/>
              <a:ea typeface="Source Sans Pro"/>
            </a:endParaRPr>
          </a:p>
          <a:p>
            <a:pPr algn="just"/>
            <a:r>
              <a:rPr lang="fr-FR" sz="3000" b="0">
                <a:solidFill>
                  <a:schemeClr val="tx1"/>
                </a:solidFill>
                <a:latin typeface="Source Sans Pro"/>
                <a:ea typeface="Source Sans Pro"/>
              </a:rPr>
              <a:t>Il est ainsi précisé que Grenoble-Alpes Métropole agira comme coordonnateur de groupement et procédera à l’attribution de l’ensemble des marchés, leur signature et notification au nom des membres du groupement.</a:t>
            </a:r>
            <a:endParaRPr lang="fr-FR">
              <a:solidFill>
                <a:schemeClr val="tx1"/>
              </a:solidFill>
              <a:latin typeface="Source Sans Pro"/>
              <a:ea typeface="Source Sans Pro"/>
            </a:endParaRPr>
          </a:p>
          <a:p>
            <a:pPr algn="just"/>
            <a:r>
              <a:rPr lang="fr-FR" sz="3000" b="0">
                <a:solidFill>
                  <a:schemeClr val="tx1"/>
                </a:solidFill>
                <a:latin typeface="Source Sans Pro"/>
                <a:ea typeface="Source Sans Pro"/>
              </a:rPr>
              <a:t>Chaque membre du groupement assurera ensuite l’exécution administrative, technique et financière des contrats pour ce qui le concerne.</a:t>
            </a:r>
            <a:endParaRPr lang="fr-FR">
              <a:solidFill>
                <a:schemeClr val="tx1"/>
              </a:solidFill>
              <a:latin typeface="Source Sans Pro"/>
              <a:ea typeface="Source Sans Pro"/>
            </a:endParaRPr>
          </a:p>
          <a:p>
            <a:pPr algn="just"/>
            <a:endParaRPr lang="fr-FR" sz="3000" b="0">
              <a:latin typeface="Source Sans Pro"/>
              <a:ea typeface="Source Sans Pro"/>
            </a:endParaRPr>
          </a:p>
          <a:p>
            <a:pPr algn="just"/>
            <a:endParaRPr lang="fr-FR" sz="3000" b="0"/>
          </a:p>
          <a:p>
            <a:pPr algn="just"/>
            <a:endParaRPr lang="fr-FR" sz="3000" b="0"/>
          </a:p>
          <a:p>
            <a:pPr algn="just"/>
            <a:endParaRPr lang="fr-FR" sz="3000" b="0"/>
          </a:p>
          <a:p>
            <a:pPr algn="just"/>
            <a:endParaRPr lang="fr-FR" sz="3000" b="0"/>
          </a:p>
          <a:p>
            <a:endParaRPr lang="fr-FR" sz="3000" b="0">
              <a:solidFill>
                <a:schemeClr val="tx1"/>
              </a:solidFill>
            </a:endParaRPr>
          </a:p>
        </p:txBody>
      </p:sp>
    </p:spTree>
    <p:extLst>
      <p:ext uri="{BB962C8B-B14F-4D97-AF65-F5344CB8AC3E}">
        <p14:creationId xmlns:p14="http://schemas.microsoft.com/office/powerpoint/2010/main" val="2183265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59797" y="159799"/>
            <a:ext cx="2450238" cy="4986174"/>
          </a:xfrm>
        </p:spPr>
        <p:txBody>
          <a:bodyPr>
            <a:noAutofit/>
          </a:bodyPr>
          <a:lstStyle/>
          <a:p>
            <a:pPr marL="0" indent="0">
              <a:buNone/>
            </a:pPr>
            <a:r>
              <a:rPr lang="fr-FR" sz="2000" b="1" i="0">
                <a:solidFill>
                  <a:schemeClr val="bg1"/>
                </a:solidFill>
                <a:effectLst/>
              </a:rPr>
              <a:t>DEL20230202_4</a:t>
            </a:r>
            <a:br>
              <a:rPr lang="fr-FR" sz="2000" b="1" i="0">
                <a:solidFill>
                  <a:schemeClr val="bg1"/>
                </a:solidFill>
                <a:effectLst/>
              </a:rPr>
            </a:br>
            <a:br>
              <a:rPr lang="fr-FR" sz="2000" b="1" i="0">
                <a:solidFill>
                  <a:schemeClr val="bg1"/>
                </a:solidFill>
                <a:effectLst/>
              </a:rPr>
            </a:br>
            <a:r>
              <a:rPr lang="fr-FR" sz="2000" b="1" i="0">
                <a:solidFill>
                  <a:schemeClr val="bg1"/>
                </a:solidFill>
                <a:effectLst/>
              </a:rPr>
              <a:t>CITOYENNETE ET VIE ASSOCIATIVE –</a:t>
            </a:r>
            <a:br>
              <a:rPr lang="fr-FR" sz="2000" b="1" i="0">
                <a:solidFill>
                  <a:schemeClr val="bg1"/>
                </a:solidFill>
                <a:effectLst/>
              </a:rPr>
            </a:br>
            <a:br>
              <a:rPr lang="fr-FR" sz="2000" b="1" i="0">
                <a:solidFill>
                  <a:schemeClr val="bg1"/>
                </a:solidFill>
                <a:effectLst/>
              </a:rPr>
            </a:br>
            <a:r>
              <a:rPr lang="fr-FR" sz="2000" b="1" i="0">
                <a:solidFill>
                  <a:schemeClr val="bg1"/>
                </a:solidFill>
                <a:effectLst/>
              </a:rPr>
              <a:t>Convention constitutive de groupement de commande entre Grenoble-Alpes Métropole et les communes de Grenoble, de Saint-Egrève et d’Eybens visant la passation d’une consultation de médiation sociale sur des équipements sportifs et des espaces publics urbains, naturels parcs et jardins</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518046" y="925314"/>
            <a:ext cx="7382700" cy="509639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pPr algn="just"/>
            <a:r>
              <a:rPr lang="fr-FR" sz="3000" b="0">
                <a:solidFill>
                  <a:schemeClr val="tx1"/>
                </a:solidFill>
                <a:latin typeface="Source Sans Pro"/>
                <a:ea typeface="Source Sans Pro"/>
              </a:rPr>
              <a:t>Le budget prévisionnel engagé par Eybens pour 2023 est de 23 500 euros.</a:t>
            </a:r>
            <a:endParaRPr lang="en-US">
              <a:solidFill>
                <a:schemeClr val="tx1"/>
              </a:solidFill>
            </a:endParaRPr>
          </a:p>
          <a:p>
            <a:pPr algn="just"/>
            <a:endParaRPr lang="fr-FR" sz="3000" b="0">
              <a:solidFill>
                <a:schemeClr val="tx1"/>
              </a:solidFill>
              <a:latin typeface="Source Sans Pro"/>
              <a:ea typeface="Source Sans Pro"/>
            </a:endParaRPr>
          </a:p>
          <a:p>
            <a:pPr algn="just"/>
            <a:r>
              <a:rPr lang="fr-FR" sz="3000" b="0">
                <a:solidFill>
                  <a:schemeClr val="tx1"/>
                </a:solidFill>
                <a:latin typeface="Source Sans Pro"/>
                <a:ea typeface="Source Sans Pro"/>
              </a:rPr>
              <a:t>Pour information, en 2023, Grenoble-Alpes Métropole viendra en soutien aux communes via son Fonds métropolitain de prévention de la délinquance, ce qui représente une aide de 8 000 € pour Eybens.</a:t>
            </a:r>
            <a:endParaRPr lang="en-US">
              <a:solidFill>
                <a:schemeClr val="tx1"/>
              </a:solidFill>
              <a:latin typeface="Source Sans Pro"/>
              <a:ea typeface="Source Sans Pro"/>
            </a:endParaRPr>
          </a:p>
          <a:p>
            <a:pPr algn="just"/>
            <a:endParaRPr lang="fr-FR" sz="3000" b="0">
              <a:solidFill>
                <a:schemeClr val="tx1"/>
              </a:solidFill>
            </a:endParaRPr>
          </a:p>
          <a:p>
            <a:pPr algn="just"/>
            <a:endParaRPr lang="fr-FR" sz="3000" b="0">
              <a:solidFill>
                <a:schemeClr val="tx1"/>
              </a:solidFill>
            </a:endParaRPr>
          </a:p>
          <a:p>
            <a:pPr algn="just"/>
            <a:r>
              <a:rPr lang="fr-FR" sz="3000" b="0">
                <a:solidFill>
                  <a:schemeClr val="tx1"/>
                </a:solidFill>
                <a:latin typeface="Source Sans Pro"/>
                <a:ea typeface="Source Sans Pro"/>
              </a:rPr>
              <a:t>En conséquence, il est proposé au Conseil municipal d’adhérer au groupement de commande et autoriser le Maire à signer la convention.</a:t>
            </a:r>
            <a:endParaRPr lang="fr-FR" b="0">
              <a:solidFill>
                <a:schemeClr val="tx1"/>
              </a:solidFill>
              <a:latin typeface="Source Sans Pro"/>
              <a:ea typeface="Source Sans Pro"/>
            </a:endParaRPr>
          </a:p>
        </p:txBody>
      </p:sp>
    </p:spTree>
    <p:extLst>
      <p:ext uri="{BB962C8B-B14F-4D97-AF65-F5344CB8AC3E}">
        <p14:creationId xmlns:p14="http://schemas.microsoft.com/office/powerpoint/2010/main" val="2386219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01840" y="1633492"/>
            <a:ext cx="2450238" cy="4986174"/>
          </a:xfrm>
        </p:spPr>
        <p:txBody>
          <a:bodyPr>
            <a:noAutofit/>
          </a:bodyPr>
          <a:lstStyle/>
          <a:p>
            <a:pPr marL="0" indent="0">
              <a:buNone/>
            </a:pPr>
            <a:r>
              <a:rPr lang="fr-FR" sz="2000" b="1" i="0">
                <a:solidFill>
                  <a:schemeClr val="bg1"/>
                </a:solidFill>
                <a:effectLst/>
              </a:rPr>
              <a:t>DEL20230202_5</a:t>
            </a:r>
            <a:br>
              <a:rPr lang="fr-FR" sz="2000" b="1" i="0">
                <a:solidFill>
                  <a:schemeClr val="bg1"/>
                </a:solidFill>
                <a:effectLst/>
              </a:rPr>
            </a:br>
            <a:br>
              <a:rPr lang="fr-FR" sz="2000" b="1" i="0">
                <a:solidFill>
                  <a:schemeClr val="bg1"/>
                </a:solidFill>
                <a:effectLst/>
              </a:rPr>
            </a:br>
            <a:r>
              <a:rPr lang="fr-FR" sz="2000" b="1" i="0">
                <a:solidFill>
                  <a:schemeClr val="bg1"/>
                </a:solidFill>
                <a:effectLst/>
              </a:rPr>
              <a:t>CITOYENNETE ET VIE ASSOCIATIVE –</a:t>
            </a:r>
            <a:br>
              <a:rPr lang="fr-FR" sz="2000" b="1" i="0">
                <a:solidFill>
                  <a:schemeClr val="bg1"/>
                </a:solidFill>
                <a:effectLst/>
              </a:rPr>
            </a:br>
            <a:br>
              <a:rPr lang="fr-FR" sz="2000" b="1" i="0">
                <a:solidFill>
                  <a:schemeClr val="bg1"/>
                </a:solidFill>
                <a:effectLst/>
              </a:rPr>
            </a:br>
            <a:r>
              <a:rPr lang="fr-FR" sz="2000" b="1" i="0">
                <a:solidFill>
                  <a:schemeClr val="bg1"/>
                </a:solidFill>
                <a:effectLst/>
              </a:rPr>
              <a:t>Convention quadriennale de partenariat entre la CLCV 38 et la Commune d’Eybens -2023 à 2026 et subvention allouée pour l’année 2023</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409036" y="839050"/>
            <a:ext cx="8167446" cy="5660240"/>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Depuis de nombreuses années est convenu un partenariat important entre la CLCV38 et la commune d’Eybens. </a:t>
            </a:r>
            <a:endParaRPr lang="en-US">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Ce partenariat contribue à améliorer l’accompagnement et la mobilisation des eybinois en faveur de leur logement et du cadre de vie.</a:t>
            </a:r>
            <a:endParaRPr lang="en-US">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Cette nouvelle convention 2023/2026 a pour objet de définir les missions et les conditions d’intervention de la CLCV sur la commune d’Eybens.</a:t>
            </a:r>
            <a:endParaRPr lang="en-US">
              <a:solidFill>
                <a:schemeClr val="tx1"/>
              </a:solidFill>
              <a:latin typeface="Source Sans Pro"/>
              <a:ea typeface="Source Sans Pro"/>
            </a:endParaRPr>
          </a:p>
          <a:p>
            <a:r>
              <a:rPr lang="fr-FR" sz="3000" b="0">
                <a:solidFill>
                  <a:schemeClr val="tx1"/>
                </a:solidFill>
                <a:latin typeface="Source Sans Pro"/>
                <a:ea typeface="Source Sans Pro"/>
              </a:rPr>
              <a:t> Le montant de la subvention allouée pour l’année 2023 sera de 3 120 €. </a:t>
            </a:r>
            <a:endParaRPr lang="en-US">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Il est proposé au Conseil municipal : - d’autoriser le Maire à voter la Convention de partenariat entre la CLCV38 et la commune d’Eybens et de l’autoriser à signer les documents afférents</a:t>
            </a:r>
            <a:endParaRPr lang="en-US">
              <a:solidFill>
                <a:schemeClr val="tx1"/>
              </a:solidFill>
              <a:latin typeface="Source Sans Pro"/>
              <a:ea typeface="Source Sans Pro"/>
            </a:endParaRPr>
          </a:p>
        </p:txBody>
      </p:sp>
    </p:spTree>
    <p:extLst>
      <p:ext uri="{BB962C8B-B14F-4D97-AF65-F5344CB8AC3E}">
        <p14:creationId xmlns:p14="http://schemas.microsoft.com/office/powerpoint/2010/main" val="2275944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66329" y="2059620"/>
            <a:ext cx="2450238" cy="4986174"/>
          </a:xfrm>
        </p:spPr>
        <p:txBody>
          <a:bodyPr>
            <a:noAutofit/>
          </a:bodyPr>
          <a:lstStyle/>
          <a:p>
            <a:pPr marL="0" indent="0">
              <a:buNone/>
            </a:pPr>
            <a:r>
              <a:rPr lang="fr-FR" sz="2000" b="1" i="0">
                <a:solidFill>
                  <a:schemeClr val="bg1"/>
                </a:solidFill>
                <a:effectLst/>
              </a:rPr>
              <a:t>DEL20230202_6</a:t>
            </a:r>
            <a:br>
              <a:rPr lang="fr-FR" sz="2000" b="1" i="0">
                <a:solidFill>
                  <a:schemeClr val="bg1"/>
                </a:solidFill>
                <a:effectLst/>
              </a:rPr>
            </a:br>
            <a:br>
              <a:rPr lang="fr-FR" sz="2000" b="1" i="0">
                <a:solidFill>
                  <a:schemeClr val="bg1"/>
                </a:solidFill>
                <a:effectLst/>
              </a:rPr>
            </a:br>
            <a:r>
              <a:rPr lang="fr-FR" sz="2000" b="1" i="0">
                <a:solidFill>
                  <a:schemeClr val="bg1"/>
                </a:solidFill>
                <a:effectLst/>
              </a:rPr>
              <a:t>CITOYENNETE ET VIE ASSOCIATIVE –</a:t>
            </a:r>
            <a:br>
              <a:rPr lang="fr-FR" sz="2000" b="1" i="0">
                <a:solidFill>
                  <a:schemeClr val="bg1"/>
                </a:solidFill>
                <a:effectLst/>
              </a:rPr>
            </a:br>
            <a:br>
              <a:rPr lang="fr-FR" sz="2000" b="1" i="0">
                <a:solidFill>
                  <a:schemeClr val="bg1"/>
                </a:solidFill>
                <a:effectLst/>
              </a:rPr>
            </a:br>
            <a:r>
              <a:rPr lang="fr-FR" sz="2000" b="1" i="0">
                <a:solidFill>
                  <a:schemeClr val="bg1"/>
                </a:solidFill>
                <a:effectLst/>
              </a:rPr>
              <a:t>Subvention en nature pour la plantation d'arbres</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124708" y="839050"/>
            <a:ext cx="8986311" cy="5527719"/>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Afin de développer la présence de la nature et de la végétation sur son territoire, la ville d'Eybens a proposé aux habitants de participer à l’implantation d’arbres. Le dispositif « Un arbre pour ma ville », qui a fait l’objet d’une délibération lors du Conseil municipal du 24/03/2022, a permis de fournir près de 70 arbres à des Eybinois qui se sont engagés à les planter chez eux et à les entretenir. </a:t>
            </a:r>
            <a:endParaRPr lang="fr-FR">
              <a:solidFill>
                <a:schemeClr val="tx1"/>
              </a:solidFill>
            </a:endParaRPr>
          </a:p>
          <a:p>
            <a:endParaRPr lang="en-US">
              <a:solidFill>
                <a:schemeClr val="tx1"/>
              </a:solidFill>
            </a:endParaRPr>
          </a:p>
          <a:p>
            <a:r>
              <a:rPr lang="fr-FR" sz="3000" b="0">
                <a:solidFill>
                  <a:schemeClr val="tx1"/>
                </a:solidFill>
                <a:latin typeface="Source Sans Pro"/>
                <a:ea typeface="Source Sans Pro"/>
              </a:rPr>
              <a:t>Nous proposons de reconduire ce dispositif « Un arbre pour ma ville » en se limitant à 1 plant d'arbre par habitant et à 5 plants pour les copropriétés ou les entreprises. </a:t>
            </a:r>
            <a:endParaRPr lang="fr-FR">
              <a:solidFill>
                <a:schemeClr val="tx1"/>
              </a:solidFill>
            </a:endParaRPr>
          </a:p>
          <a:p>
            <a:r>
              <a:rPr lang="fr-FR" sz="3000" b="0">
                <a:solidFill>
                  <a:schemeClr val="tx1"/>
                </a:solidFill>
                <a:latin typeface="Source Sans Pro"/>
                <a:ea typeface="Source Sans Pro"/>
              </a:rPr>
              <a:t>Pour ce qui concerne les personnes privées ou morales qui ont déposé un permis de construire récemment, ce don d'arbres complète l'obligation de plantation contenue dans le permis, sans s'y substituer. </a:t>
            </a:r>
            <a:endParaRPr lang="fr-FR">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Il est proposé au Conseil municipal : </a:t>
            </a:r>
            <a:endParaRPr lang="fr-FR">
              <a:solidFill>
                <a:schemeClr val="tx1"/>
              </a:solidFill>
            </a:endParaRPr>
          </a:p>
          <a:p>
            <a:r>
              <a:rPr lang="fr-FR" sz="3000" b="0">
                <a:solidFill>
                  <a:schemeClr val="tx1"/>
                </a:solidFill>
                <a:latin typeface="Source Sans Pro"/>
                <a:ea typeface="Source Sans Pro"/>
              </a:rPr>
              <a:t>- d'approuver le dispositif de subventionnement en nature proposé pour un budget d'investissement de 5000€</a:t>
            </a:r>
            <a:endParaRPr lang="fr-FR">
              <a:solidFill>
                <a:schemeClr val="tx1"/>
              </a:solidFill>
              <a:latin typeface="Source Sans Pro"/>
              <a:ea typeface="Source Sans Pro"/>
            </a:endParaRPr>
          </a:p>
          <a:p>
            <a:r>
              <a:rPr lang="fr-FR" sz="3000" b="0">
                <a:solidFill>
                  <a:schemeClr val="tx1"/>
                </a:solidFill>
                <a:latin typeface="Source Sans Pro"/>
                <a:ea typeface="Source Sans Pro"/>
              </a:rPr>
              <a:t>- d'autoriser Monsieur le Maire ou son représentant à signer tous documents afférents </a:t>
            </a:r>
            <a:endParaRPr lang="fr-FR">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2254737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19595" y="2210540"/>
            <a:ext cx="2450238" cy="4986174"/>
          </a:xfrm>
        </p:spPr>
        <p:txBody>
          <a:bodyPr>
            <a:noAutofit/>
          </a:bodyPr>
          <a:lstStyle/>
          <a:p>
            <a:pPr marL="0" indent="0">
              <a:buNone/>
            </a:pPr>
            <a:r>
              <a:rPr lang="fr-FR" sz="2000" b="1" i="0">
                <a:solidFill>
                  <a:schemeClr val="bg1"/>
                </a:solidFill>
                <a:effectLst/>
              </a:rPr>
              <a:t>DEL20230202_7</a:t>
            </a:r>
          </a:p>
          <a:p>
            <a:pPr marL="0" indent="0">
              <a:buNone/>
            </a:pPr>
            <a:br>
              <a:rPr lang="fr-FR" sz="2000" b="1" i="0">
                <a:solidFill>
                  <a:schemeClr val="bg1"/>
                </a:solidFill>
                <a:effectLst/>
              </a:rPr>
            </a:br>
            <a:r>
              <a:rPr lang="fr-FR" sz="2000" b="1" i="0">
                <a:solidFill>
                  <a:schemeClr val="bg1"/>
                </a:solidFill>
                <a:effectLst/>
              </a:rPr>
              <a:t>EDUCATION, SPORT ET CULTURE –</a:t>
            </a:r>
            <a:br>
              <a:rPr lang="fr-FR" sz="2000" b="1" i="0">
                <a:solidFill>
                  <a:schemeClr val="bg1"/>
                </a:solidFill>
                <a:effectLst/>
              </a:rPr>
            </a:br>
            <a:br>
              <a:rPr lang="fr-FR" sz="2000" b="1" i="0">
                <a:solidFill>
                  <a:schemeClr val="bg1"/>
                </a:solidFill>
                <a:effectLst/>
              </a:rPr>
            </a:br>
            <a:r>
              <a:rPr lang="fr-FR" sz="2000" b="1" i="0">
                <a:solidFill>
                  <a:schemeClr val="bg1"/>
                </a:solidFill>
                <a:effectLst/>
              </a:rPr>
              <a:t>Accueil périscolaire –Intervention de l’association HBC2E (Hand-Ball Club)</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374273" y="134560"/>
            <a:ext cx="7382700" cy="643349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L’un des marqueurs du nouveau PEDT est le renforcement des relations avec les associations dans le cadre du champ éducatif afin de mettre en valeur les richesses locales et le savoir-faire des acteurs associatifs spécialisés.</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L'un des axes de notre projet de politique sportive est le renforcement de la coopération avec les associations sportives, </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Ainsi, c’est en application de ces 2 objectifs que la ville propose aux associations d’organiser des activités de qualité sur le temps périscolaire.</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Un appel à projet a été lancé en septembre 2022 à destination de toutes les associations eybinoises souhaitant intervenir sur le temps périscolaire.</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Le montant horaire d’une séance est fixé à 30€.</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Pour la période du 14 novembre 2022 au 16 décembre 2022, le Hand Ball Club d’Eybens a effectué 13 séances d’initiation pour les enfants qui fréquentent l’accueil périscolaire du Bourg et de Bel Air.</a:t>
            </a:r>
            <a:endParaRPr lang="fr-FR">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Il convient donc de verser à l’association le montant fixé dans le cadre de la délibération (390 €)</a:t>
            </a:r>
            <a:endParaRPr lang="fr-FR">
              <a:solidFill>
                <a:schemeClr val="tx1"/>
              </a:solidFill>
              <a:latin typeface="Source Sans Pro"/>
              <a:ea typeface="Source Sans Pro"/>
            </a:endParaRPr>
          </a:p>
        </p:txBody>
      </p:sp>
    </p:spTree>
    <p:extLst>
      <p:ext uri="{BB962C8B-B14F-4D97-AF65-F5344CB8AC3E}">
        <p14:creationId xmlns:p14="http://schemas.microsoft.com/office/powerpoint/2010/main" val="2920505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84085" y="1871826"/>
            <a:ext cx="2450238" cy="4986174"/>
          </a:xfrm>
        </p:spPr>
        <p:txBody>
          <a:bodyPr>
            <a:noAutofit/>
          </a:bodyPr>
          <a:lstStyle/>
          <a:p>
            <a:pPr marL="0" indent="0">
              <a:buNone/>
            </a:pPr>
            <a:r>
              <a:rPr lang="fr-FR" sz="2000" b="1" i="0">
                <a:solidFill>
                  <a:schemeClr val="bg1"/>
                </a:solidFill>
                <a:effectLst/>
              </a:rPr>
              <a:t>DEL20230202_8</a:t>
            </a:r>
            <a:br>
              <a:rPr lang="fr-FR" sz="2000" b="1" i="0">
                <a:solidFill>
                  <a:schemeClr val="bg1"/>
                </a:solidFill>
                <a:effectLst/>
              </a:rPr>
            </a:br>
            <a:br>
              <a:rPr lang="fr-FR" sz="2000" b="1" i="0">
                <a:solidFill>
                  <a:schemeClr val="bg1"/>
                </a:solidFill>
                <a:effectLst/>
              </a:rPr>
            </a:br>
            <a:r>
              <a:rPr lang="fr-FR" sz="2000" b="1" i="0">
                <a:solidFill>
                  <a:schemeClr val="bg1"/>
                </a:solidFill>
                <a:effectLst/>
              </a:rPr>
              <a:t>EDUCATION, SPORT ET CULTURE –</a:t>
            </a:r>
            <a:br>
              <a:rPr lang="fr-FR" sz="2000" b="1" i="0">
                <a:solidFill>
                  <a:schemeClr val="bg1"/>
                </a:solidFill>
                <a:effectLst/>
              </a:rPr>
            </a:br>
            <a:br>
              <a:rPr lang="fr-FR" sz="2000" b="1" i="0">
                <a:solidFill>
                  <a:schemeClr val="bg1"/>
                </a:solidFill>
                <a:effectLst/>
              </a:rPr>
            </a:br>
            <a:r>
              <a:rPr lang="fr-FR" sz="2000" b="1" i="0">
                <a:solidFill>
                  <a:schemeClr val="bg1"/>
                </a:solidFill>
                <a:effectLst/>
              </a:rPr>
              <a:t>Convention de partenariat avec l’Institut Médico Educatif (IME la Clé de sol) dans les locaux de l’école du Val</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63549" y="96842"/>
            <a:ext cx="8649400" cy="691317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Accueil des enfants de l'Institut Médico Educatif à l'école du Val sur la pause méridienne </a:t>
            </a:r>
            <a:endParaRPr lang="en-US">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La convention définit les modalités d'accueil des enfants scolarisés à l'IME ainsi que les objectifs pédagogiques.</a:t>
            </a: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Groupe de 11 enfants de 6 à 12 ans à la restauration scolaire sur la pause méridienne</a:t>
            </a:r>
            <a:endParaRPr lang="en-US">
              <a:solidFill>
                <a:schemeClr val="tx1"/>
              </a:solidFill>
              <a:latin typeface="Source Sans Pro"/>
              <a:ea typeface="Source Sans Pro"/>
            </a:endParaRPr>
          </a:p>
          <a:p>
            <a:endParaRPr lang="fr-FR" sz="3000" b="0">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Objectifs :</a:t>
            </a:r>
            <a:endParaRPr lang="en-US">
              <a:solidFill>
                <a:schemeClr val="tx1"/>
              </a:solidFill>
              <a:latin typeface="Source Sans Pro"/>
              <a:ea typeface="Source Sans Pro"/>
            </a:endParaRPr>
          </a:p>
          <a:p>
            <a:pPr marL="457200" indent="-457200">
              <a:buFont typeface="Arial"/>
              <a:buChar char="•"/>
            </a:pPr>
            <a:r>
              <a:rPr lang="fr-FR" sz="2600" b="0">
                <a:solidFill>
                  <a:schemeClr val="tx1"/>
                </a:solidFill>
                <a:latin typeface="Source Sans Pro"/>
                <a:ea typeface="Source Sans Pro"/>
              </a:rPr>
              <a:t>permettre à ces enfants, orientés en établissement spécialisé, de participer à des activités en milieu ordinaire, tout en bénéficiant d'un accompagnement spécialisé.</a:t>
            </a:r>
            <a:endParaRPr lang="en-US" sz="2600">
              <a:solidFill>
                <a:schemeClr val="tx1"/>
              </a:solidFill>
              <a:latin typeface="Source Sans Pro"/>
              <a:ea typeface="Source Sans Pro"/>
            </a:endParaRPr>
          </a:p>
          <a:p>
            <a:pPr marL="457200" indent="-457200">
              <a:buFont typeface="Arial"/>
              <a:buChar char="•"/>
            </a:pPr>
            <a:r>
              <a:rPr lang="fr-FR" sz="2600" b="0">
                <a:solidFill>
                  <a:schemeClr val="tx1"/>
                </a:solidFill>
                <a:latin typeface="Source Sans Pro"/>
                <a:ea typeface="Source Sans Pro"/>
              </a:rPr>
              <a:t>permettre la sociabilisation et l’inclusion des enfants accueillis à l’IME la Clé de sol, </a:t>
            </a:r>
            <a:endParaRPr lang="fr-FR" sz="2600">
              <a:solidFill>
                <a:schemeClr val="tx1"/>
              </a:solidFill>
              <a:latin typeface="Source Sans Pro"/>
              <a:ea typeface="Source Sans Pro"/>
            </a:endParaRPr>
          </a:p>
          <a:p>
            <a:pPr marL="457200" indent="-457200">
              <a:buFont typeface="Arial"/>
              <a:buChar char="•"/>
            </a:pPr>
            <a:r>
              <a:rPr lang="fr-FR" sz="2600" b="0">
                <a:solidFill>
                  <a:schemeClr val="tx1"/>
                </a:solidFill>
                <a:latin typeface="Source Sans Pro"/>
                <a:ea typeface="Source Sans Pro"/>
              </a:rPr>
              <a:t>sensibiliser les enfants à la différence, </a:t>
            </a:r>
            <a:endParaRPr lang="fr-FR" sz="2600">
              <a:solidFill>
                <a:schemeClr val="tx1"/>
              </a:solidFill>
              <a:latin typeface="Source Sans Pro"/>
              <a:ea typeface="Source Sans Pro"/>
            </a:endParaRPr>
          </a:p>
          <a:p>
            <a:pPr marL="457200" indent="-457200">
              <a:buFont typeface="Arial"/>
              <a:buChar char="•"/>
            </a:pPr>
            <a:r>
              <a:rPr lang="fr-FR" sz="2600" b="0">
                <a:solidFill>
                  <a:schemeClr val="tx1"/>
                </a:solidFill>
                <a:latin typeface="Source Sans Pro"/>
                <a:ea typeface="Source Sans Pro"/>
              </a:rPr>
              <a:t>développer leur adaptation au sein d’un environnement ordinaire comme l’école, </a:t>
            </a:r>
            <a:endParaRPr lang="fr-FR" sz="2600">
              <a:solidFill>
                <a:schemeClr val="tx1"/>
              </a:solidFill>
              <a:latin typeface="Source Sans Pro"/>
              <a:ea typeface="Source Sans Pro"/>
            </a:endParaRPr>
          </a:p>
          <a:p>
            <a:pPr marL="457200" indent="-457200">
              <a:buFont typeface="Arial"/>
              <a:buChar char="•"/>
            </a:pPr>
            <a:r>
              <a:rPr lang="fr-FR" sz="2600" b="0">
                <a:solidFill>
                  <a:schemeClr val="tx1"/>
                </a:solidFill>
                <a:latin typeface="Source Sans Pro"/>
                <a:ea typeface="Source Sans Pro"/>
              </a:rPr>
              <a:t>favoriser la mixité scolaire, développer les compétences civiques et les relations sociales entre enfants, </a:t>
            </a:r>
            <a:endParaRPr lang="fr-FR" sz="2600">
              <a:solidFill>
                <a:schemeClr val="tx1"/>
              </a:solidFill>
              <a:latin typeface="Source Sans Pro"/>
              <a:ea typeface="Source Sans Pro"/>
            </a:endParaRPr>
          </a:p>
          <a:p>
            <a:pPr marL="457200" indent="-457200">
              <a:buFont typeface="Arial"/>
              <a:buChar char="•"/>
            </a:pPr>
            <a:r>
              <a:rPr lang="fr-FR" sz="2600" b="0">
                <a:solidFill>
                  <a:schemeClr val="tx1"/>
                </a:solidFill>
                <a:latin typeface="Source Sans Pro"/>
                <a:ea typeface="Source Sans Pro"/>
              </a:rPr>
              <a:t>partager les pratiques entre professionnels , </a:t>
            </a:r>
            <a:endParaRPr lang="fr-FR" sz="2600">
              <a:solidFill>
                <a:schemeClr val="tx1"/>
              </a:solidFill>
              <a:latin typeface="Source Sans Pro"/>
              <a:ea typeface="Source Sans Pro"/>
            </a:endParaRPr>
          </a:p>
          <a:p>
            <a:pPr marL="457200" indent="-457200">
              <a:buFont typeface="Arial"/>
              <a:buChar char="•"/>
            </a:pPr>
            <a:r>
              <a:rPr lang="fr-FR" sz="2600" b="0">
                <a:solidFill>
                  <a:schemeClr val="tx1"/>
                </a:solidFill>
                <a:latin typeface="Source Sans Pro"/>
                <a:ea typeface="Source Sans Pro"/>
              </a:rPr>
              <a:t>proposer et partager des activités adaptées à tous</a:t>
            </a:r>
            <a:endParaRPr lang="fr-FR" sz="2600">
              <a:solidFill>
                <a:schemeClr val="tx1"/>
              </a:solidFill>
              <a:latin typeface="Source Sans Pro"/>
              <a:ea typeface="Source Sans Pro"/>
            </a:endParaRPr>
          </a:p>
          <a:p>
            <a:pPr marL="914400" lvl="1" indent="-457200">
              <a:buFont typeface="Calibri"/>
              <a:buChar char="-"/>
            </a:pPr>
            <a:endParaRPr lang="fr-FR" sz="600" b="0">
              <a:latin typeface="Source Sans Pro"/>
              <a:ea typeface="Source Sans Pro"/>
            </a:endParaRPr>
          </a:p>
          <a:p>
            <a:pPr marL="457200" indent="-457200">
              <a:buFont typeface="Calibri"/>
              <a:buChar char="-"/>
            </a:pPr>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Il est proposé au Conseil municipal :  d’approuver ces dispositions et d’autoriser le Maire à signer la convention ainsi que tous les documents afférents </a:t>
            </a:r>
            <a:endParaRPr lang="fr-FR">
              <a:solidFill>
                <a:schemeClr val="tx1"/>
              </a:solidFill>
            </a:endParaRPr>
          </a:p>
          <a:p>
            <a:endParaRPr lang="fr-FR" sz="3000" b="0">
              <a:solidFill>
                <a:schemeClr val="tx1"/>
              </a:solidFill>
            </a:endParaRPr>
          </a:p>
        </p:txBody>
      </p:sp>
    </p:spTree>
    <p:extLst>
      <p:ext uri="{BB962C8B-B14F-4D97-AF65-F5344CB8AC3E}">
        <p14:creationId xmlns:p14="http://schemas.microsoft.com/office/powerpoint/2010/main" val="1117439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01840" y="1065321"/>
            <a:ext cx="2450238" cy="4986174"/>
          </a:xfrm>
        </p:spPr>
        <p:txBody>
          <a:bodyPr>
            <a:noAutofit/>
          </a:bodyPr>
          <a:lstStyle/>
          <a:p>
            <a:pPr marL="0" indent="0">
              <a:buNone/>
            </a:pPr>
            <a:r>
              <a:rPr lang="fr-FR" sz="2000" b="1" i="0">
                <a:solidFill>
                  <a:schemeClr val="bg1"/>
                </a:solidFill>
                <a:effectLst/>
              </a:rPr>
              <a:t>DEL20230202_9</a:t>
            </a:r>
            <a:br>
              <a:rPr lang="fr-FR" sz="2000" b="1" i="0">
                <a:solidFill>
                  <a:schemeClr val="bg1"/>
                </a:solidFill>
                <a:effectLst/>
              </a:rPr>
            </a:br>
            <a:br>
              <a:rPr lang="fr-FR" sz="2000" b="1" i="0">
                <a:solidFill>
                  <a:schemeClr val="bg1"/>
                </a:solidFill>
                <a:effectLst/>
              </a:rPr>
            </a:br>
            <a:r>
              <a:rPr lang="fr-FR" sz="2000" b="1" i="0">
                <a:solidFill>
                  <a:schemeClr val="bg1"/>
                </a:solidFill>
                <a:effectLst/>
              </a:rPr>
              <a:t>EDUCATION, SPORT ET CULTURE –</a:t>
            </a:r>
            <a:br>
              <a:rPr lang="fr-FR" sz="2000" b="1" i="0">
                <a:solidFill>
                  <a:schemeClr val="bg1"/>
                </a:solidFill>
                <a:effectLst/>
              </a:rPr>
            </a:br>
            <a:br>
              <a:rPr lang="fr-FR" sz="2000" b="1" i="0">
                <a:solidFill>
                  <a:schemeClr val="bg1"/>
                </a:solidFill>
                <a:effectLst/>
              </a:rPr>
            </a:br>
            <a:r>
              <a:rPr lang="fr-FR" sz="2000" b="1" i="0">
                <a:solidFill>
                  <a:schemeClr val="bg1"/>
                </a:solidFill>
                <a:effectLst/>
              </a:rPr>
              <a:t>Convention annuelle d’accueil d’une classe externalisée de l’Institut d’Education Motrice (APF France Handicap) dans les locaux de l’école élémentaire des </a:t>
            </a:r>
            <a:r>
              <a:rPr lang="fr-FR" sz="2000" b="1" i="0" err="1">
                <a:solidFill>
                  <a:schemeClr val="bg1"/>
                </a:solidFill>
                <a:effectLst/>
              </a:rPr>
              <a:t>Ruires</a:t>
            </a:r>
            <a:r>
              <a:rPr lang="fr-FR" sz="2000" b="1" i="0">
                <a:solidFill>
                  <a:schemeClr val="bg1"/>
                </a:solidFill>
                <a:effectLst/>
              </a:rPr>
              <a:t> à EYBENS</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3214068" y="710401"/>
            <a:ext cx="8639504" cy="570584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La ville d’EYBENS accueille une Classe externalisée de l'Institut d'Education Motrice (IEM) situé à Eybens, à l'école des </a:t>
            </a:r>
            <a:r>
              <a:rPr lang="fr-FR" sz="3000" b="0" err="1">
                <a:solidFill>
                  <a:schemeClr val="tx1"/>
                </a:solidFill>
                <a:latin typeface="Source Sans Pro"/>
                <a:ea typeface="Source Sans Pro"/>
              </a:rPr>
              <a:t>Ruires</a:t>
            </a:r>
            <a:r>
              <a:rPr lang="fr-FR" sz="3000" b="0">
                <a:solidFill>
                  <a:schemeClr val="tx1"/>
                </a:solidFill>
                <a:latin typeface="Source Sans Pro"/>
                <a:ea typeface="Source Sans Pro"/>
              </a:rPr>
              <a:t> , depuis le 17 janvier 2013 </a:t>
            </a:r>
            <a:endParaRPr lang="en-US">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Cette classe spécialisée peut accueillir jusqu'à 14 enfants </a:t>
            </a:r>
            <a:endParaRPr lang="fr-FR">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Convention entre la direction des services départementaux de l'Education Nationale, l'Association des Paralysés de France et la ville d'Eybens</a:t>
            </a:r>
            <a:endParaRPr lang="en-US">
              <a:solidFill>
                <a:schemeClr val="tx1"/>
              </a:solidFill>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Elle définit la mise à disposition des locaux (salles, dates, horaires, matériel, entretien …)</a:t>
            </a: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Il est proposé au Conseil municipal d’autoriser le Maire à signer la convention passée avec les services de l’Éducation Nationale et la structure ainsi que tous les documents afférents. </a:t>
            </a:r>
            <a:endParaRPr lang="en-US"/>
          </a:p>
        </p:txBody>
      </p:sp>
    </p:spTree>
    <p:extLst>
      <p:ext uri="{BB962C8B-B14F-4D97-AF65-F5344CB8AC3E}">
        <p14:creationId xmlns:p14="http://schemas.microsoft.com/office/powerpoint/2010/main" val="158532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86430" y="2636669"/>
            <a:ext cx="2450238" cy="4986174"/>
          </a:xfrm>
        </p:spPr>
        <p:txBody>
          <a:bodyPr>
            <a:noAutofit/>
          </a:bodyPr>
          <a:lstStyle/>
          <a:p>
            <a:pPr marL="0" indent="0">
              <a:buNone/>
            </a:pPr>
            <a:r>
              <a:rPr lang="fr-FR" sz="2000" b="1" i="0">
                <a:solidFill>
                  <a:schemeClr val="bg1"/>
                </a:solidFill>
                <a:effectLst/>
              </a:rPr>
              <a:t>DEL20230202_10</a:t>
            </a:r>
            <a:br>
              <a:rPr lang="fr-FR" sz="2000" b="1" i="0">
                <a:solidFill>
                  <a:schemeClr val="bg1"/>
                </a:solidFill>
                <a:effectLst/>
              </a:rPr>
            </a:br>
            <a:br>
              <a:rPr lang="fr-FR" sz="2000" b="1" i="0">
                <a:solidFill>
                  <a:schemeClr val="bg1"/>
                </a:solidFill>
                <a:effectLst/>
              </a:rPr>
            </a:br>
            <a:r>
              <a:rPr lang="fr-FR" sz="2000" b="1" i="0">
                <a:solidFill>
                  <a:schemeClr val="bg1"/>
                </a:solidFill>
                <a:effectLst/>
              </a:rPr>
              <a:t>EDUCATION, SPORT ET CULTURE –</a:t>
            </a:r>
            <a:br>
              <a:rPr lang="fr-FR" sz="2000" b="1" i="0">
                <a:solidFill>
                  <a:schemeClr val="bg1"/>
                </a:solidFill>
                <a:effectLst/>
              </a:rPr>
            </a:br>
            <a:br>
              <a:rPr lang="fr-FR" sz="2000" b="1" i="0">
                <a:solidFill>
                  <a:schemeClr val="bg1"/>
                </a:solidFill>
                <a:effectLst/>
              </a:rPr>
            </a:br>
            <a:r>
              <a:rPr lang="fr-FR" sz="2000" b="1" i="0">
                <a:solidFill>
                  <a:schemeClr val="bg1"/>
                </a:solidFill>
                <a:effectLst/>
              </a:rPr>
              <a:t>Convention de partenariat pour le dispositif </a:t>
            </a:r>
            <a:r>
              <a:rPr lang="fr-FR" sz="2000" b="1" i="0" err="1">
                <a:solidFill>
                  <a:schemeClr val="bg1"/>
                </a:solidFill>
                <a:effectLst/>
              </a:rPr>
              <a:t>Pass’Région</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1717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endParaRPr lang="fr-FR" sz="3000" b="0">
              <a:solidFill>
                <a:schemeClr val="tx1"/>
              </a:solidFill>
            </a:endParaRPr>
          </a:p>
        </p:txBody>
      </p:sp>
      <p:sp>
        <p:nvSpPr>
          <p:cNvPr id="2" name="ZoneTexte 1">
            <a:extLst>
              <a:ext uri="{FF2B5EF4-FFF2-40B4-BE49-F238E27FC236}">
                <a16:creationId xmlns:a16="http://schemas.microsoft.com/office/drawing/2014/main" id="{F2E3AE1D-91C3-E153-988C-EDDD48924287}"/>
              </a:ext>
            </a:extLst>
          </p:cNvPr>
          <p:cNvSpPr txBox="1"/>
          <p:nvPr/>
        </p:nvSpPr>
        <p:spPr>
          <a:xfrm>
            <a:off x="3162564" y="102018"/>
            <a:ext cx="8219633" cy="70788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2800" b="1">
                <a:latin typeface="Source Sans Pro"/>
                <a:ea typeface="Source Sans Pro"/>
                <a:cs typeface="Calibri"/>
              </a:rPr>
              <a:t>Dispositif </a:t>
            </a:r>
            <a:r>
              <a:rPr lang="fr-FR" sz="2800" b="1" err="1">
                <a:latin typeface="Source Sans Pro"/>
                <a:ea typeface="Source Sans Pro"/>
                <a:cs typeface="Calibri"/>
              </a:rPr>
              <a:t>Pass'Région</a:t>
            </a:r>
            <a:r>
              <a:rPr lang="fr-FR" sz="2400" b="1">
                <a:latin typeface="Source Sans Pro"/>
                <a:ea typeface="Source Sans Pro"/>
                <a:cs typeface="Calibri"/>
              </a:rPr>
              <a:t> </a:t>
            </a:r>
          </a:p>
          <a:p>
            <a:pPr algn="ctr"/>
            <a:endParaRPr lang="fr-FR" sz="2400" b="1">
              <a:latin typeface="Source Sans Pro"/>
              <a:ea typeface="Source Sans Pro"/>
              <a:cs typeface="Calibri"/>
            </a:endParaRPr>
          </a:p>
          <a:p>
            <a:r>
              <a:rPr lang="fr-FR" sz="2400">
                <a:latin typeface="Source Sans Pro"/>
                <a:ea typeface="+mn-lt"/>
                <a:cs typeface="+mn-lt"/>
              </a:rPr>
              <a:t>Après une année-test du dispositif </a:t>
            </a:r>
            <a:r>
              <a:rPr lang="fr-FR" sz="2400" err="1">
                <a:latin typeface="Source Sans Pro"/>
                <a:ea typeface="+mn-lt"/>
                <a:cs typeface="+mn-lt"/>
              </a:rPr>
              <a:t>Pass</a:t>
            </a:r>
            <a:r>
              <a:rPr lang="fr-FR" sz="2400">
                <a:latin typeface="Source Sans Pro"/>
                <a:ea typeface="+mn-lt"/>
                <a:cs typeface="+mn-lt"/>
              </a:rPr>
              <a:t>’ Région, la région AURA propose un conventionnement pour 5 saisons, de 2022 à 2027.</a:t>
            </a:r>
            <a:endParaRPr lang="fr-FR" sz="2400">
              <a:latin typeface="Source Sans Pro"/>
              <a:ea typeface="Source Sans Pro"/>
            </a:endParaRPr>
          </a:p>
          <a:p>
            <a:pPr marL="342900" indent="-342900">
              <a:buFont typeface="Wingdings"/>
              <a:buChar char="§"/>
            </a:pPr>
            <a:r>
              <a:rPr lang="fr-FR" sz="2400">
                <a:latin typeface="Source Sans Pro"/>
                <a:ea typeface="+mn-lt"/>
                <a:cs typeface="+mn-lt"/>
              </a:rPr>
              <a:t>A destination du public âgé de 16 à 25 ans : lycéens, apprentis, MRF, ...</a:t>
            </a:r>
          </a:p>
          <a:p>
            <a:pPr marL="342900" indent="-342900">
              <a:buFont typeface="Wingdings"/>
              <a:buChar char="§"/>
            </a:pPr>
            <a:r>
              <a:rPr lang="fr-FR" sz="2400">
                <a:latin typeface="Source Sans Pro"/>
                <a:ea typeface="Source Sans Pro"/>
                <a:cs typeface="Calibri"/>
              </a:rPr>
              <a:t>Accès gratuit aux musées, achat de livres, accès à une plateforme de musique</a:t>
            </a:r>
          </a:p>
          <a:p>
            <a:pPr marL="342900" indent="-342900">
              <a:buFont typeface="Wingdings"/>
              <a:buChar char="§"/>
            </a:pPr>
            <a:endParaRPr lang="fr-FR" sz="2400">
              <a:solidFill>
                <a:srgbClr val="000000"/>
              </a:solidFill>
              <a:latin typeface="Source Sans Pro"/>
              <a:cs typeface="Calibri"/>
            </a:endParaRPr>
          </a:p>
          <a:p>
            <a:r>
              <a:rPr lang="fr-FR" sz="2400" b="1">
                <a:solidFill>
                  <a:srgbClr val="0070C0"/>
                </a:solidFill>
                <a:latin typeface="Source Sans Pro"/>
                <a:cs typeface="Calibri"/>
              </a:rPr>
              <a:t>La ville </a:t>
            </a:r>
            <a:r>
              <a:rPr lang="fr-FR" sz="2400" b="1">
                <a:solidFill>
                  <a:srgbClr val="0070C0"/>
                </a:solidFill>
                <a:latin typeface="Source Sans Pro"/>
                <a:ea typeface="+mn-lt"/>
                <a:cs typeface="+mn-lt"/>
              </a:rPr>
              <a:t>est partenaire de ce dispositif pour ce</a:t>
            </a:r>
            <a:r>
              <a:rPr lang="fr-FR" sz="2400">
                <a:latin typeface="Source Sans Pro"/>
                <a:ea typeface="+mn-lt"/>
                <a:cs typeface="+mn-lt"/>
              </a:rPr>
              <a:t> </a:t>
            </a:r>
            <a:r>
              <a:rPr lang="fr-FR" sz="2400" b="1">
                <a:solidFill>
                  <a:srgbClr val="0070C0"/>
                </a:solidFill>
                <a:latin typeface="Source Sans Pro"/>
                <a:ea typeface="+mn-lt"/>
                <a:cs typeface="+mn-lt"/>
              </a:rPr>
              <a:t>qui concerne l’achat de places de spectacle de la programmation culturelle Odyssée/L’autre rive.</a:t>
            </a:r>
            <a:endParaRPr lang="fr-FR" sz="2400">
              <a:solidFill>
                <a:srgbClr val="000000"/>
              </a:solidFill>
              <a:latin typeface="Source Sans Pro"/>
              <a:ea typeface="+mn-lt"/>
              <a:cs typeface="+mn-lt"/>
            </a:endParaRPr>
          </a:p>
          <a:p>
            <a:r>
              <a:rPr lang="fr-FR" sz="2400">
                <a:latin typeface="Source Sans Pro"/>
                <a:ea typeface="+mn-lt"/>
                <a:cs typeface="+mn-lt"/>
              </a:rPr>
              <a:t>Le paiement effectué par la Région se fait rapidement par virement après la validation de l’achat via la carte individuelle ou l’achat de groupe.</a:t>
            </a:r>
            <a:endParaRPr lang="fr-FR" sz="2400">
              <a:latin typeface="Source Sans Pro"/>
              <a:ea typeface="Source Sans Pro"/>
              <a:cs typeface="Calibri"/>
            </a:endParaRPr>
          </a:p>
          <a:p>
            <a:endParaRPr lang="fr-FR" sz="2400">
              <a:latin typeface="Source Sans Pro"/>
              <a:ea typeface="+mn-lt"/>
              <a:cs typeface="+mn-lt"/>
            </a:endParaRPr>
          </a:p>
          <a:p>
            <a:r>
              <a:rPr lang="fr-FR" sz="2400">
                <a:latin typeface="Source Sans Pro"/>
                <a:ea typeface="+mn-lt"/>
                <a:cs typeface="+mn-lt"/>
              </a:rPr>
              <a:t> Un véritable outil d’accès à la culture pour les jeunes. </a:t>
            </a:r>
            <a:endParaRPr lang="fr-FR" sz="2400">
              <a:latin typeface="Source Sans Pro"/>
              <a:ea typeface="Source Sans Pro"/>
              <a:cs typeface="Calibri"/>
            </a:endParaRPr>
          </a:p>
          <a:p>
            <a:endParaRPr lang="fr-FR" sz="2400">
              <a:cs typeface="Calibri" panose="020F0502020204030204"/>
            </a:endParaRPr>
          </a:p>
          <a:p>
            <a:endParaRPr lang="fr-FR">
              <a:cs typeface="Calibri"/>
            </a:endParaRPr>
          </a:p>
        </p:txBody>
      </p:sp>
    </p:spTree>
    <p:extLst>
      <p:ext uri="{BB962C8B-B14F-4D97-AF65-F5344CB8AC3E}">
        <p14:creationId xmlns:p14="http://schemas.microsoft.com/office/powerpoint/2010/main" val="2258619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355106" y="1500327"/>
            <a:ext cx="2450238" cy="4986174"/>
          </a:xfrm>
        </p:spPr>
        <p:txBody>
          <a:bodyPr>
            <a:noAutofit/>
          </a:bodyPr>
          <a:lstStyle/>
          <a:p>
            <a:pPr marL="0" indent="0">
              <a:buNone/>
            </a:pPr>
            <a:r>
              <a:rPr lang="fr-FR" sz="2000" b="1" i="0">
                <a:solidFill>
                  <a:schemeClr val="bg1"/>
                </a:solidFill>
                <a:effectLst/>
              </a:rPr>
              <a:t>DEL20230202_11</a:t>
            </a:r>
            <a:br>
              <a:rPr lang="fr-FR" sz="2000" b="1" i="0">
                <a:solidFill>
                  <a:schemeClr val="bg1"/>
                </a:solidFill>
                <a:effectLst/>
              </a:rPr>
            </a:br>
            <a:br>
              <a:rPr lang="fr-FR" sz="2000" b="1" i="0">
                <a:solidFill>
                  <a:schemeClr val="bg1"/>
                </a:solidFill>
                <a:effectLst/>
              </a:rPr>
            </a:br>
            <a:r>
              <a:rPr lang="fr-FR" sz="2000" b="1" i="0">
                <a:solidFill>
                  <a:schemeClr val="bg1"/>
                </a:solidFill>
                <a:effectLst/>
              </a:rPr>
              <a:t>EDUCATION, SPORT ET CULTURE –</a:t>
            </a:r>
            <a:br>
              <a:rPr lang="fr-FR" sz="2000" b="1" i="0">
                <a:solidFill>
                  <a:schemeClr val="bg1"/>
                </a:solidFill>
                <a:effectLst/>
              </a:rPr>
            </a:br>
            <a:br>
              <a:rPr lang="fr-FR" sz="2000" b="1" i="0">
                <a:solidFill>
                  <a:schemeClr val="bg1"/>
                </a:solidFill>
                <a:effectLst/>
              </a:rPr>
            </a:br>
            <a:r>
              <a:rPr lang="fr-FR" sz="2000" b="1" i="0">
                <a:solidFill>
                  <a:schemeClr val="bg1"/>
                </a:solidFill>
                <a:effectLst/>
              </a:rPr>
              <a:t>Intervention du Club ESAGAMI (Eybens Sport Adapté Grenoble Alpes Métropole Isère) en direction de la classe Ulis de l’école du Val</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4463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Intervention d'ESAGAMI du 12/09 au 21/10/22, du 7/11 au 16/12/22 et du 3/01/23 au 3/02/23</a:t>
            </a:r>
            <a:endParaRPr lang="en-US">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Auprès de la classe ULIS de l'école du Val</a:t>
            </a:r>
            <a:endParaRPr lang="en-US">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25,5 heures d'intervention à 30 euros</a:t>
            </a:r>
            <a:endParaRPr lang="en-US">
              <a:solidFill>
                <a:schemeClr val="tx1"/>
              </a:solidFill>
              <a:latin typeface="Source Sans Pro"/>
              <a:ea typeface="Source Sans Pro"/>
            </a:endParaRPr>
          </a:p>
          <a:p>
            <a:endParaRPr lang="fr-FR" sz="3000" b="0">
              <a:solidFill>
                <a:schemeClr val="tx1"/>
              </a:solidFill>
              <a:latin typeface="Source Sans Pro"/>
              <a:ea typeface="Source Sans Pro"/>
            </a:endParaRPr>
          </a:p>
          <a:p>
            <a:r>
              <a:rPr lang="fr-FR" sz="3000" b="0">
                <a:solidFill>
                  <a:schemeClr val="tx1"/>
                </a:solidFill>
                <a:latin typeface="Source Sans Pro"/>
                <a:ea typeface="Source Sans Pro"/>
              </a:rPr>
              <a:t>Soit une subvention de 765 euros</a:t>
            </a:r>
            <a:endParaRPr lang="en-US">
              <a:solidFill>
                <a:schemeClr val="tx1"/>
              </a:solidFill>
              <a:latin typeface="Source Sans Pro"/>
              <a:ea typeface="Source Sans Pro"/>
            </a:endParaRPr>
          </a:p>
        </p:txBody>
      </p:sp>
    </p:spTree>
    <p:extLst>
      <p:ext uri="{BB962C8B-B14F-4D97-AF65-F5344CB8AC3E}">
        <p14:creationId xmlns:p14="http://schemas.microsoft.com/office/powerpoint/2010/main" val="2233087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13063" y="1871826"/>
            <a:ext cx="2450238" cy="4986174"/>
          </a:xfrm>
        </p:spPr>
        <p:txBody>
          <a:bodyPr>
            <a:noAutofit/>
          </a:bodyPr>
          <a:lstStyle/>
          <a:p>
            <a:pPr marL="0" indent="0">
              <a:buNone/>
            </a:pPr>
            <a:r>
              <a:rPr lang="fr-FR" sz="2000" b="1" i="0">
                <a:solidFill>
                  <a:schemeClr val="bg1"/>
                </a:solidFill>
                <a:effectLst/>
              </a:rPr>
              <a:t>DEL20230202_12</a:t>
            </a:r>
            <a:br>
              <a:rPr lang="fr-FR" sz="2000" b="1" i="0">
                <a:solidFill>
                  <a:schemeClr val="bg1"/>
                </a:solidFill>
                <a:effectLst/>
              </a:rPr>
            </a:br>
            <a:br>
              <a:rPr lang="fr-FR" sz="2000" b="1" i="0">
                <a:solidFill>
                  <a:schemeClr val="bg1"/>
                </a:solidFill>
                <a:effectLst/>
              </a:rPr>
            </a:br>
            <a:r>
              <a:rPr lang="fr-FR" sz="2000" b="1" i="0">
                <a:solidFill>
                  <a:schemeClr val="bg1"/>
                </a:solidFill>
                <a:effectLst/>
              </a:rPr>
              <a:t>EDUCATION, SPORT ET CULTURE –</a:t>
            </a:r>
            <a:br>
              <a:rPr lang="fr-FR" sz="2000" b="1" i="0">
                <a:solidFill>
                  <a:schemeClr val="bg1"/>
                </a:solidFill>
                <a:effectLst/>
              </a:rPr>
            </a:br>
            <a:br>
              <a:rPr lang="fr-FR" sz="2000" b="1" i="0">
                <a:solidFill>
                  <a:schemeClr val="bg1"/>
                </a:solidFill>
                <a:effectLst/>
              </a:rPr>
            </a:br>
            <a:r>
              <a:rPr lang="fr-FR" sz="2000" b="1" i="0">
                <a:solidFill>
                  <a:schemeClr val="bg1"/>
                </a:solidFill>
                <a:effectLst/>
              </a:rPr>
              <a:t>Intervention du club A La Découverte du Cirque (ADC) pour Sport Passion durant le stage du 19 au 23/12/22</a:t>
            </a:r>
            <a:endParaRPr lang="fr-FR" sz="2000" b="1">
              <a:solidFill>
                <a:schemeClr val="bg1"/>
              </a:solidFill>
            </a:endParaRPr>
          </a:p>
        </p:txBody>
      </p:sp>
      <p:sp>
        <p:nvSpPr>
          <p:cNvPr id="4" name="Titre 1">
            <a:extLst>
              <a:ext uri="{FF2B5EF4-FFF2-40B4-BE49-F238E27FC236}">
                <a16:creationId xmlns:a16="http://schemas.microsoft.com/office/drawing/2014/main" id="{CACC9A4F-7336-C761-AA10-13ADFDE6A0A7}"/>
              </a:ext>
            </a:extLst>
          </p:cNvPr>
          <p:cNvSpPr txBox="1">
            <a:spLocks/>
          </p:cNvSpPr>
          <p:nvPr/>
        </p:nvSpPr>
        <p:spPr>
          <a:xfrm>
            <a:off x="4193782" y="839050"/>
            <a:ext cx="7382700" cy="4679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80AA"/>
                </a:solidFill>
                <a:latin typeface="Source Sans Pro" panose="020B0503030403020204" pitchFamily="34" charset="0"/>
                <a:ea typeface="Source Sans Pro" panose="020B0503030403020204" pitchFamily="34" charset="0"/>
                <a:cs typeface="+mj-cs"/>
              </a:defRPr>
            </a:lvl1pPr>
          </a:lstStyle>
          <a:p>
            <a:r>
              <a:rPr lang="fr-FR" sz="3000" b="0">
                <a:solidFill>
                  <a:schemeClr val="tx1"/>
                </a:solidFill>
                <a:latin typeface="Source Sans Pro"/>
                <a:ea typeface="Source Sans Pro"/>
              </a:rPr>
              <a:t>Intervention d'A la Découverte du Cirque lors du stage Sport Passion du 19 au 23/12/22</a:t>
            </a:r>
            <a:endParaRPr lang="en-US" sz="3000" b="0">
              <a:solidFill>
                <a:schemeClr val="tx1"/>
              </a:solidFill>
              <a:latin typeface="Source Sans Pro"/>
              <a:ea typeface="Source Sans Pro"/>
            </a:endParaRPr>
          </a:p>
          <a:p>
            <a:endParaRPr lang="fr-FR" sz="3000" b="0">
              <a:solidFill>
                <a:schemeClr val="tx1"/>
              </a:solidFill>
            </a:endParaRPr>
          </a:p>
          <a:p>
            <a:r>
              <a:rPr lang="fr-FR" sz="3000" b="0">
                <a:solidFill>
                  <a:schemeClr val="tx1"/>
                </a:solidFill>
                <a:latin typeface="Source Sans Pro"/>
                <a:ea typeface="Source Sans Pro"/>
              </a:rPr>
              <a:t>Auprès de 24 enfants de 6 à 11 ans</a:t>
            </a:r>
            <a:endParaRPr lang="en-US" sz="3000" b="0">
              <a:solidFill>
                <a:schemeClr val="tx1"/>
              </a:solidFill>
              <a:latin typeface="Source Sans Pro"/>
              <a:ea typeface="Source Sans Pro"/>
            </a:endParaRPr>
          </a:p>
          <a:p>
            <a:endParaRPr lang="fr-FR" sz="3000" b="0">
              <a:solidFill>
                <a:schemeClr val="tx1"/>
              </a:solidFill>
            </a:endParaRPr>
          </a:p>
          <a:p>
            <a:r>
              <a:rPr lang="fr-FR" sz="3000" b="0">
                <a:solidFill>
                  <a:schemeClr val="tx1"/>
                </a:solidFill>
                <a:latin typeface="Source Sans Pro"/>
                <a:ea typeface="Source Sans Pro"/>
              </a:rPr>
              <a:t>15,5 heures d'intervention à 30 euros</a:t>
            </a:r>
            <a:endParaRPr lang="en-US" sz="3000" b="0">
              <a:solidFill>
                <a:schemeClr val="tx1"/>
              </a:solidFill>
              <a:latin typeface="Source Sans Pro"/>
              <a:ea typeface="Source Sans Pro"/>
            </a:endParaRPr>
          </a:p>
          <a:p>
            <a:endParaRPr lang="fr-FR" sz="3000" b="0">
              <a:solidFill>
                <a:schemeClr val="tx1"/>
              </a:solidFill>
            </a:endParaRPr>
          </a:p>
          <a:p>
            <a:r>
              <a:rPr lang="fr-FR" sz="3000" b="0">
                <a:solidFill>
                  <a:schemeClr val="tx1"/>
                </a:solidFill>
                <a:latin typeface="Source Sans Pro"/>
                <a:ea typeface="Source Sans Pro"/>
              </a:rPr>
              <a:t>Soit une subvention de 375 euros</a:t>
            </a:r>
            <a:endParaRPr lang="en-US" sz="3000" b="0">
              <a:solidFill>
                <a:schemeClr val="tx1"/>
              </a:solidFill>
              <a:latin typeface="Source Sans Pro"/>
              <a:ea typeface="Source Sans Pro"/>
            </a:endParaRPr>
          </a:p>
          <a:p>
            <a:endParaRPr lang="fr-FR" sz="3000" b="0">
              <a:solidFill>
                <a:schemeClr val="tx1"/>
              </a:solidFill>
            </a:endParaRPr>
          </a:p>
        </p:txBody>
      </p:sp>
    </p:spTree>
    <p:extLst>
      <p:ext uri="{BB962C8B-B14F-4D97-AF65-F5344CB8AC3E}">
        <p14:creationId xmlns:p14="http://schemas.microsoft.com/office/powerpoint/2010/main" val="212260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1537A0C-B79A-E36C-65B5-AFBDD16367A8}"/>
              </a:ext>
            </a:extLst>
          </p:cNvPr>
          <p:cNvSpPr>
            <a:spLocks noGrp="1"/>
          </p:cNvSpPr>
          <p:nvPr>
            <p:ph idx="1"/>
          </p:nvPr>
        </p:nvSpPr>
        <p:spPr>
          <a:xfrm>
            <a:off x="1419952" y="841652"/>
            <a:ext cx="10279778" cy="5916639"/>
          </a:xfrm>
        </p:spPr>
        <p:txBody>
          <a:bodyPr vert="horz" lIns="91440" tIns="45720" rIns="91440" bIns="45720" rtlCol="0" anchor="t">
            <a:normAutofit fontScale="25000" lnSpcReduction="20000"/>
          </a:bodyPr>
          <a:lstStyle/>
          <a:p>
            <a:pPr algn="ctr"/>
            <a:endParaRPr lang="fr-FR"/>
          </a:p>
          <a:p>
            <a:pPr marL="0" indent="0" algn="ctr">
              <a:lnSpc>
                <a:spcPct val="120000"/>
              </a:lnSpc>
              <a:spcBef>
                <a:spcPts val="0"/>
              </a:spcBef>
              <a:spcAft>
                <a:spcPts val="800"/>
              </a:spcAft>
              <a:buNone/>
            </a:pPr>
            <a:r>
              <a:rPr lang="fr-FR" sz="9600" b="1">
                <a:effectLst/>
                <a:cs typeface="Times New Roman" panose="02020603050405020304" pitchFamily="18" charset="0"/>
              </a:rPr>
              <a:t>Partie 1 </a:t>
            </a:r>
          </a:p>
          <a:p>
            <a:pPr marL="0" indent="0" algn="just">
              <a:lnSpc>
                <a:spcPct val="120000"/>
              </a:lnSpc>
              <a:spcBef>
                <a:spcPts val="0"/>
              </a:spcBef>
              <a:spcAft>
                <a:spcPts val="800"/>
              </a:spcAft>
              <a:buNone/>
            </a:pPr>
            <a:r>
              <a:rPr lang="fr-FR" sz="8400">
                <a:effectLst/>
                <a:latin typeface="Source Sans Pro"/>
                <a:ea typeface="Source Sans Pro"/>
                <a:cs typeface="Times New Roman"/>
              </a:rPr>
              <a:t>Présentation générale </a:t>
            </a:r>
            <a:r>
              <a:rPr lang="fr-FR" sz="8400">
                <a:latin typeface="Source Sans Pro"/>
                <a:ea typeface="Source Sans Pro"/>
                <a:cs typeface="Times New Roman"/>
              </a:rPr>
              <a:t>du</a:t>
            </a:r>
            <a:r>
              <a:rPr lang="fr-FR" sz="8400">
                <a:effectLst/>
                <a:latin typeface="Source Sans Pro"/>
                <a:ea typeface="Source Sans Pro"/>
                <a:cs typeface="Times New Roman"/>
              </a:rPr>
              <a:t> </a:t>
            </a:r>
            <a:r>
              <a:rPr lang="fr-FR" sz="8400">
                <a:latin typeface="Source Sans Pro"/>
                <a:ea typeface="Source Sans Pro"/>
                <a:cs typeface="Times New Roman"/>
              </a:rPr>
              <a:t>contexte</a:t>
            </a:r>
            <a:r>
              <a:rPr lang="fr-FR" sz="8400">
                <a:effectLst/>
                <a:latin typeface="Source Sans Pro"/>
                <a:ea typeface="Source Sans Pro"/>
                <a:cs typeface="Times New Roman"/>
              </a:rPr>
              <a:t> international, national (dont la loi de finances 2023) et métropolitain</a:t>
            </a:r>
          </a:p>
          <a:p>
            <a:pPr marL="0" indent="0" algn="ctr">
              <a:lnSpc>
                <a:spcPct val="120000"/>
              </a:lnSpc>
              <a:spcBef>
                <a:spcPts val="0"/>
              </a:spcBef>
              <a:spcAft>
                <a:spcPts val="800"/>
              </a:spcAft>
              <a:buNone/>
            </a:pPr>
            <a:r>
              <a:rPr lang="fr-FR" sz="9600">
                <a:effectLst/>
                <a:cs typeface="Times New Roman" panose="02020603050405020304" pitchFamily="18" charset="0"/>
              </a:rPr>
              <a:t> </a:t>
            </a:r>
            <a:r>
              <a:rPr lang="fr-FR" sz="9600" b="1">
                <a:effectLst/>
                <a:cs typeface="Times New Roman" panose="02020603050405020304" pitchFamily="18" charset="0"/>
              </a:rPr>
              <a:t>Partie 2 </a:t>
            </a:r>
          </a:p>
          <a:p>
            <a:pPr marL="0" indent="0" algn="just">
              <a:lnSpc>
                <a:spcPct val="120000"/>
              </a:lnSpc>
              <a:spcBef>
                <a:spcPts val="0"/>
              </a:spcBef>
              <a:spcAft>
                <a:spcPts val="800"/>
              </a:spcAft>
              <a:buNone/>
            </a:pPr>
            <a:r>
              <a:rPr lang="fr-FR" sz="8400">
                <a:effectLst/>
                <a:cs typeface="Times New Roman" panose="02020603050405020304" pitchFamily="18" charset="0"/>
              </a:rPr>
              <a:t>Les orientations budgétaires 2023-2026 pour la commune en révision des ROB 2021 et 2022: </a:t>
            </a:r>
          </a:p>
          <a:p>
            <a:pPr lvl="1" algn="just">
              <a:lnSpc>
                <a:spcPct val="120000"/>
              </a:lnSpc>
              <a:spcBef>
                <a:spcPts val="0"/>
              </a:spcBef>
              <a:spcAft>
                <a:spcPts val="800"/>
              </a:spcAft>
            </a:pPr>
            <a:r>
              <a:rPr lang="fr-FR" sz="8400">
                <a:solidFill>
                  <a:schemeClr val="tx1"/>
                </a:solidFill>
                <a:effectLst/>
                <a:cs typeface="Times New Roman" panose="02020603050405020304" pitchFamily="18" charset="0"/>
              </a:rPr>
              <a:t>Sur les recettes et  charges de fonctionnement dans le contexte inflationniste</a:t>
            </a:r>
          </a:p>
          <a:p>
            <a:pPr lvl="1" algn="just">
              <a:lnSpc>
                <a:spcPct val="120000"/>
              </a:lnSpc>
              <a:spcBef>
                <a:spcPts val="0"/>
              </a:spcBef>
              <a:spcAft>
                <a:spcPts val="800"/>
              </a:spcAft>
            </a:pPr>
            <a:r>
              <a:rPr lang="fr-FR" sz="8400">
                <a:solidFill>
                  <a:schemeClr val="tx1"/>
                </a:solidFill>
                <a:effectLst/>
                <a:cs typeface="Times New Roman" panose="02020603050405020304" pitchFamily="18" charset="0"/>
              </a:rPr>
              <a:t>Sur les  orientations budgétaires du plan pluriannuel d’investissement 2023-2026</a:t>
            </a:r>
            <a:endParaRPr lang="fr-FR" sz="8400">
              <a:solidFill>
                <a:schemeClr val="tx1"/>
              </a:solidFill>
              <a:cs typeface="Times New Roman" panose="02020603050405020304" pitchFamily="18" charset="0"/>
            </a:endParaRPr>
          </a:p>
          <a:p>
            <a:pPr lvl="2" algn="just">
              <a:lnSpc>
                <a:spcPct val="120000"/>
              </a:lnSpc>
              <a:spcBef>
                <a:spcPts val="0"/>
              </a:spcBef>
              <a:spcAft>
                <a:spcPts val="800"/>
              </a:spcAft>
            </a:pPr>
            <a:r>
              <a:rPr lang="fr-FR" sz="8400">
                <a:effectLst/>
                <a:cs typeface="Times New Roman" panose="02020603050405020304" pitchFamily="18" charset="0"/>
              </a:rPr>
              <a:t>Ajustement et priorisation des opérations par équipement</a:t>
            </a:r>
          </a:p>
          <a:p>
            <a:pPr lvl="2" algn="just">
              <a:lnSpc>
                <a:spcPct val="120000"/>
              </a:lnSpc>
              <a:spcBef>
                <a:spcPts val="0"/>
              </a:spcBef>
              <a:spcAft>
                <a:spcPts val="800"/>
              </a:spcAft>
            </a:pPr>
            <a:r>
              <a:rPr lang="fr-FR" sz="8400">
                <a:effectLst/>
                <a:cs typeface="Times New Roman" panose="02020603050405020304" pitchFamily="18" charset="0"/>
              </a:rPr>
              <a:t>Les dépenses d’investissement courant</a:t>
            </a:r>
          </a:p>
          <a:p>
            <a:pPr lvl="2" algn="just">
              <a:lnSpc>
                <a:spcPct val="120000"/>
              </a:lnSpc>
              <a:spcBef>
                <a:spcPts val="0"/>
              </a:spcBef>
              <a:spcAft>
                <a:spcPts val="800"/>
              </a:spcAft>
            </a:pPr>
            <a:r>
              <a:rPr lang="fr-FR" sz="8400">
                <a:effectLst/>
                <a:cs typeface="Times New Roman" panose="02020603050405020304" pitchFamily="18" charset="0"/>
              </a:rPr>
              <a:t>Les sources de financement de l’investissement	 </a:t>
            </a:r>
          </a:p>
          <a:p>
            <a:pPr marL="0" indent="0" algn="ctr">
              <a:lnSpc>
                <a:spcPct val="120000"/>
              </a:lnSpc>
              <a:spcBef>
                <a:spcPts val="0"/>
              </a:spcBef>
              <a:spcAft>
                <a:spcPts val="800"/>
              </a:spcAft>
              <a:buNone/>
            </a:pPr>
            <a:r>
              <a:rPr lang="fr-FR" sz="9600">
                <a:effectLst/>
                <a:cs typeface="Times New Roman" panose="02020603050405020304" pitchFamily="18" charset="0"/>
              </a:rPr>
              <a:t> </a:t>
            </a:r>
            <a:r>
              <a:rPr lang="fr-FR" sz="9600" b="1">
                <a:effectLst/>
                <a:cs typeface="Times New Roman" panose="02020603050405020304" pitchFamily="18" charset="0"/>
              </a:rPr>
              <a:t>Partie 3 </a:t>
            </a:r>
          </a:p>
          <a:p>
            <a:pPr marL="0" indent="0">
              <a:lnSpc>
                <a:spcPct val="120000"/>
              </a:lnSpc>
              <a:spcBef>
                <a:spcPts val="0"/>
              </a:spcBef>
              <a:buNone/>
            </a:pPr>
            <a:r>
              <a:rPr lang="fr-FR" sz="8400">
                <a:effectLst/>
                <a:cs typeface="Times New Roman" panose="02020603050405020304" pitchFamily="18" charset="0"/>
              </a:rPr>
              <a:t>La situation de l’endettement fin 2022</a:t>
            </a:r>
            <a:endParaRPr lang="fr-FR" sz="8400" b="1"/>
          </a:p>
        </p:txBody>
      </p:sp>
      <p:sp>
        <p:nvSpPr>
          <p:cNvPr id="2" name="Titre 1">
            <a:extLst>
              <a:ext uri="{FF2B5EF4-FFF2-40B4-BE49-F238E27FC236}">
                <a16:creationId xmlns:a16="http://schemas.microsoft.com/office/drawing/2014/main" id="{1B5D8AB9-AB08-77FF-BE07-B0418644FECE}"/>
              </a:ext>
            </a:extLst>
          </p:cNvPr>
          <p:cNvSpPr>
            <a:spLocks noGrp="1"/>
          </p:cNvSpPr>
          <p:nvPr>
            <p:ph type="title"/>
          </p:nvPr>
        </p:nvSpPr>
        <p:spPr>
          <a:xfrm>
            <a:off x="1578360" y="143502"/>
            <a:ext cx="9892893" cy="768201"/>
          </a:xfrm>
        </p:spPr>
        <p:txBody>
          <a:bodyPr>
            <a:normAutofit/>
          </a:bodyPr>
          <a:lstStyle/>
          <a:p>
            <a:pPr algn="ctr"/>
            <a:r>
              <a:rPr lang="fr-FR"/>
              <a:t>Rapport d’orientation budgétaire 2023</a:t>
            </a:r>
          </a:p>
        </p:txBody>
      </p:sp>
    </p:spTree>
    <p:extLst>
      <p:ext uri="{BB962C8B-B14F-4D97-AF65-F5344CB8AC3E}">
        <p14:creationId xmlns:p14="http://schemas.microsoft.com/office/powerpoint/2010/main" val="2911655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213065" y="763481"/>
            <a:ext cx="2752076" cy="4986174"/>
          </a:xfrm>
        </p:spPr>
        <p:txBody>
          <a:bodyPr>
            <a:noAutofit/>
          </a:bodyPr>
          <a:lstStyle/>
          <a:p>
            <a:pPr marL="0" indent="0">
              <a:buNone/>
            </a:pPr>
            <a:r>
              <a:rPr lang="fr-FR" sz="2000" b="1" i="0">
                <a:solidFill>
                  <a:schemeClr val="bg1"/>
                </a:solidFill>
                <a:effectLst/>
              </a:rPr>
              <a:t>DEL20230202_13</a:t>
            </a:r>
            <a:br>
              <a:rPr lang="fr-FR" sz="2000" b="1" i="0">
                <a:solidFill>
                  <a:schemeClr val="bg1"/>
                </a:solidFill>
                <a:effectLst/>
              </a:rPr>
            </a:br>
            <a:br>
              <a:rPr lang="fr-FR" sz="2000" b="1" i="0">
                <a:solidFill>
                  <a:schemeClr val="bg1"/>
                </a:solidFill>
                <a:effectLst/>
              </a:rPr>
            </a:br>
            <a:r>
              <a:rPr lang="fr-FR" sz="2000" b="1" i="0">
                <a:solidFill>
                  <a:schemeClr val="bg1"/>
                </a:solidFill>
                <a:effectLst/>
              </a:rPr>
              <a:t>AMENAGEMENT URBAIN ET INTERCOMMUNALITE –</a:t>
            </a:r>
            <a:br>
              <a:rPr lang="fr-FR" sz="2000" b="1" i="0">
                <a:solidFill>
                  <a:schemeClr val="bg1"/>
                </a:solidFill>
                <a:effectLst/>
              </a:rPr>
            </a:br>
            <a:br>
              <a:rPr lang="fr-FR" sz="2000" b="1" i="0">
                <a:solidFill>
                  <a:schemeClr val="bg1"/>
                </a:solidFill>
                <a:effectLst/>
              </a:rPr>
            </a:br>
            <a:r>
              <a:rPr lang="fr-FR" sz="2000" b="1" i="0">
                <a:solidFill>
                  <a:schemeClr val="bg1"/>
                </a:solidFill>
                <a:effectLst/>
              </a:rPr>
              <a:t>Convention de rétrocession des espaces communs / espaces verts par la SSCV Garden Park après achèvement des travaux dans le cadre des constructions et des aménagements, au bénéfice de la Commune d’Eybens -Autorisation au Maire de signer la convention</a:t>
            </a:r>
            <a:endParaRPr lang="fr-FR" sz="2000" b="1">
              <a:solidFill>
                <a:schemeClr val="bg1"/>
              </a:solidFill>
            </a:endParaRPr>
          </a:p>
        </p:txBody>
      </p:sp>
      <p:pic>
        <p:nvPicPr>
          <p:cNvPr id="2" name="Picture 4">
            <a:extLst>
              <a:ext uri="{FF2B5EF4-FFF2-40B4-BE49-F238E27FC236}">
                <a16:creationId xmlns:a16="http://schemas.microsoft.com/office/drawing/2014/main" id="{7238868D-1BED-FAE2-2A01-8EB782962C6F}"/>
              </a:ext>
            </a:extLst>
          </p:cNvPr>
          <p:cNvPicPr>
            <a:picLocks noChangeAspect="1"/>
          </p:cNvPicPr>
          <p:nvPr/>
        </p:nvPicPr>
        <p:blipFill>
          <a:blip r:embed="rId2"/>
          <a:stretch>
            <a:fillRect/>
          </a:stretch>
        </p:blipFill>
        <p:spPr>
          <a:xfrm>
            <a:off x="3239620" y="185089"/>
            <a:ext cx="4698626" cy="3663941"/>
          </a:xfrm>
          <a:prstGeom prst="rect">
            <a:avLst/>
          </a:prstGeom>
        </p:spPr>
      </p:pic>
      <p:pic>
        <p:nvPicPr>
          <p:cNvPr id="5" name="Picture 5">
            <a:extLst>
              <a:ext uri="{FF2B5EF4-FFF2-40B4-BE49-F238E27FC236}">
                <a16:creationId xmlns:a16="http://schemas.microsoft.com/office/drawing/2014/main" id="{D33D1B60-0D2E-AC58-CEA6-19CF16D3E3B3}"/>
              </a:ext>
            </a:extLst>
          </p:cNvPr>
          <p:cNvPicPr>
            <a:picLocks noChangeAspect="1"/>
          </p:cNvPicPr>
          <p:nvPr/>
        </p:nvPicPr>
        <p:blipFill>
          <a:blip r:embed="rId3"/>
          <a:stretch>
            <a:fillRect/>
          </a:stretch>
        </p:blipFill>
        <p:spPr>
          <a:xfrm>
            <a:off x="7845238" y="725974"/>
            <a:ext cx="4183155" cy="2946360"/>
          </a:xfrm>
          <a:prstGeom prst="rect">
            <a:avLst/>
          </a:prstGeom>
        </p:spPr>
      </p:pic>
      <p:pic>
        <p:nvPicPr>
          <p:cNvPr id="6" name="Picture 6">
            <a:extLst>
              <a:ext uri="{FF2B5EF4-FFF2-40B4-BE49-F238E27FC236}">
                <a16:creationId xmlns:a16="http://schemas.microsoft.com/office/drawing/2014/main" id="{03797AA6-013C-9D69-5E7E-2BDEA45F94C0}"/>
              </a:ext>
            </a:extLst>
          </p:cNvPr>
          <p:cNvPicPr>
            <a:picLocks noChangeAspect="1"/>
          </p:cNvPicPr>
          <p:nvPr/>
        </p:nvPicPr>
        <p:blipFill>
          <a:blip r:embed="rId4"/>
          <a:stretch>
            <a:fillRect/>
          </a:stretch>
        </p:blipFill>
        <p:spPr>
          <a:xfrm>
            <a:off x="5755342" y="4050482"/>
            <a:ext cx="3869391" cy="2337313"/>
          </a:xfrm>
          <a:prstGeom prst="rect">
            <a:avLst/>
          </a:prstGeom>
        </p:spPr>
      </p:pic>
    </p:spTree>
    <p:extLst>
      <p:ext uri="{BB962C8B-B14F-4D97-AF65-F5344CB8AC3E}">
        <p14:creationId xmlns:p14="http://schemas.microsoft.com/office/powerpoint/2010/main" val="1575515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71022" y="1589104"/>
            <a:ext cx="2840854" cy="4986174"/>
          </a:xfrm>
        </p:spPr>
        <p:txBody>
          <a:bodyPr>
            <a:noAutofit/>
          </a:bodyPr>
          <a:lstStyle/>
          <a:p>
            <a:pPr marL="0" indent="0">
              <a:buNone/>
            </a:pPr>
            <a:r>
              <a:rPr lang="fr-FR" sz="2000" b="1" i="0">
                <a:solidFill>
                  <a:schemeClr val="bg1"/>
                </a:solidFill>
                <a:effectLst/>
              </a:rPr>
              <a:t>DEL20230202_14</a:t>
            </a:r>
            <a:br>
              <a:rPr lang="fr-FR" sz="2000" b="1" i="0">
                <a:solidFill>
                  <a:schemeClr val="bg1"/>
                </a:solidFill>
                <a:effectLst/>
              </a:rPr>
            </a:br>
            <a:br>
              <a:rPr lang="fr-FR" sz="2000" b="1" i="0">
                <a:solidFill>
                  <a:schemeClr val="bg1"/>
                </a:solidFill>
                <a:effectLst/>
              </a:rPr>
            </a:br>
            <a:r>
              <a:rPr lang="fr-FR" sz="2000" b="1" i="0">
                <a:solidFill>
                  <a:schemeClr val="bg1"/>
                </a:solidFill>
                <a:effectLst/>
              </a:rPr>
              <a:t>AMENAGEMENT URBAIN ET INTERCOMMUNALITE –</a:t>
            </a:r>
            <a:br>
              <a:rPr lang="fr-FR" sz="2000" b="1" i="0">
                <a:solidFill>
                  <a:schemeClr val="bg1"/>
                </a:solidFill>
                <a:effectLst/>
              </a:rPr>
            </a:br>
            <a:br>
              <a:rPr lang="fr-FR" sz="2000" b="1" i="0">
                <a:solidFill>
                  <a:schemeClr val="bg1"/>
                </a:solidFill>
                <a:effectLst/>
              </a:rPr>
            </a:br>
            <a:r>
              <a:rPr lang="fr-FR" sz="2000" b="1" i="0">
                <a:solidFill>
                  <a:schemeClr val="bg1"/>
                </a:solidFill>
                <a:effectLst/>
              </a:rPr>
              <a:t>Bilan des acquisitions et cessions pour l’année 2022</a:t>
            </a:r>
            <a:endParaRPr lang="fr-FR" sz="2000" b="1">
              <a:solidFill>
                <a:schemeClr val="bg1"/>
              </a:solidFill>
            </a:endParaRPr>
          </a:p>
        </p:txBody>
      </p:sp>
      <p:pic>
        <p:nvPicPr>
          <p:cNvPr id="2" name="Image 4" descr="Une image contenant table&#10;&#10;Description générée automatiquement">
            <a:extLst>
              <a:ext uri="{FF2B5EF4-FFF2-40B4-BE49-F238E27FC236}">
                <a16:creationId xmlns:a16="http://schemas.microsoft.com/office/drawing/2014/main" id="{97F34F70-13C8-0F50-EBA5-EF5195A176C1}"/>
              </a:ext>
            </a:extLst>
          </p:cNvPr>
          <p:cNvPicPr>
            <a:picLocks noChangeAspect="1"/>
          </p:cNvPicPr>
          <p:nvPr/>
        </p:nvPicPr>
        <p:blipFill rotWithShape="1">
          <a:blip r:embed="rId2"/>
          <a:srcRect l="25627" t="20639" r="22721" b="10849"/>
          <a:stretch/>
        </p:blipFill>
        <p:spPr>
          <a:xfrm>
            <a:off x="3281133" y="477244"/>
            <a:ext cx="8909941" cy="5740134"/>
          </a:xfrm>
          <a:prstGeom prst="rect">
            <a:avLst/>
          </a:prstGeom>
        </p:spPr>
      </p:pic>
    </p:spTree>
    <p:extLst>
      <p:ext uri="{BB962C8B-B14F-4D97-AF65-F5344CB8AC3E}">
        <p14:creationId xmlns:p14="http://schemas.microsoft.com/office/powerpoint/2010/main" val="1231547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97655" y="1482572"/>
            <a:ext cx="2778711" cy="4986174"/>
          </a:xfrm>
        </p:spPr>
        <p:txBody>
          <a:bodyPr>
            <a:noAutofit/>
          </a:bodyPr>
          <a:lstStyle/>
          <a:p>
            <a:pPr marL="0" indent="0">
              <a:buNone/>
            </a:pPr>
            <a:r>
              <a:rPr lang="fr-FR" sz="2000" b="1" i="0">
                <a:solidFill>
                  <a:schemeClr val="bg1"/>
                </a:solidFill>
                <a:effectLst/>
              </a:rPr>
              <a:t>DEL20230202_15</a:t>
            </a:r>
            <a:br>
              <a:rPr lang="fr-FR" sz="2000" b="1" i="0">
                <a:solidFill>
                  <a:schemeClr val="bg1"/>
                </a:solidFill>
                <a:effectLst/>
              </a:rPr>
            </a:br>
            <a:br>
              <a:rPr lang="fr-FR" sz="2000" b="1" i="0">
                <a:solidFill>
                  <a:schemeClr val="bg1"/>
                </a:solidFill>
                <a:effectLst/>
              </a:rPr>
            </a:br>
            <a:r>
              <a:rPr lang="fr-FR" sz="2000" b="1" i="0">
                <a:solidFill>
                  <a:schemeClr val="bg1"/>
                </a:solidFill>
                <a:effectLst/>
              </a:rPr>
              <a:t>AMENAGEMENT URBAIN ET INTERCOMMUNALITE –</a:t>
            </a:r>
            <a:br>
              <a:rPr lang="fr-FR" sz="2000" b="1" i="0">
                <a:solidFill>
                  <a:schemeClr val="bg1"/>
                </a:solidFill>
                <a:effectLst/>
              </a:rPr>
            </a:br>
            <a:br>
              <a:rPr lang="fr-FR" sz="2000" b="1" i="0">
                <a:solidFill>
                  <a:schemeClr val="bg1"/>
                </a:solidFill>
                <a:effectLst/>
              </a:rPr>
            </a:br>
            <a:r>
              <a:rPr lang="fr-FR" sz="2000" b="1" i="0">
                <a:solidFill>
                  <a:schemeClr val="bg1"/>
                </a:solidFill>
                <a:effectLst/>
              </a:rPr>
              <a:t>Transfert de la collectivité garante (commune d’Eybens) vers Grenoble Alpes Métropole du bien cadastré AA145, 31 rue de Cure Bourse</a:t>
            </a:r>
            <a:endParaRPr lang="fr-FR" sz="2000" b="1">
              <a:solidFill>
                <a:schemeClr val="bg1"/>
              </a:solidFill>
            </a:endParaRPr>
          </a:p>
        </p:txBody>
      </p:sp>
      <p:pic>
        <p:nvPicPr>
          <p:cNvPr id="2" name="Picture 4">
            <a:extLst>
              <a:ext uri="{FF2B5EF4-FFF2-40B4-BE49-F238E27FC236}">
                <a16:creationId xmlns:a16="http://schemas.microsoft.com/office/drawing/2014/main" id="{B9EE0F93-61A0-B581-291E-98B0C7053710}"/>
              </a:ext>
            </a:extLst>
          </p:cNvPr>
          <p:cNvPicPr>
            <a:picLocks noChangeAspect="1"/>
          </p:cNvPicPr>
          <p:nvPr/>
        </p:nvPicPr>
        <p:blipFill>
          <a:blip r:embed="rId2"/>
          <a:stretch>
            <a:fillRect/>
          </a:stretch>
        </p:blipFill>
        <p:spPr>
          <a:xfrm>
            <a:off x="3575797" y="437255"/>
            <a:ext cx="6598023" cy="6140372"/>
          </a:xfrm>
          <a:prstGeom prst="rect">
            <a:avLst/>
          </a:prstGeom>
        </p:spPr>
      </p:pic>
    </p:spTree>
    <p:extLst>
      <p:ext uri="{BB962C8B-B14F-4D97-AF65-F5344CB8AC3E}">
        <p14:creationId xmlns:p14="http://schemas.microsoft.com/office/powerpoint/2010/main" val="27221510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50920" y="839050"/>
            <a:ext cx="2743199" cy="4986174"/>
          </a:xfrm>
        </p:spPr>
        <p:txBody>
          <a:bodyPr>
            <a:noAutofit/>
          </a:bodyPr>
          <a:lstStyle/>
          <a:p>
            <a:pPr marL="0" indent="0">
              <a:buNone/>
            </a:pPr>
            <a:br>
              <a:rPr lang="fr-FR" sz="2000" b="1" i="0">
                <a:solidFill>
                  <a:schemeClr val="bg1"/>
                </a:solidFill>
                <a:effectLst/>
              </a:rPr>
            </a:br>
            <a:r>
              <a:rPr lang="fr-FR" sz="2000" b="1" i="0">
                <a:solidFill>
                  <a:schemeClr val="bg1"/>
                </a:solidFill>
                <a:effectLst/>
              </a:rPr>
              <a:t>DEL20230202_16</a:t>
            </a:r>
            <a:br>
              <a:rPr lang="fr-FR" sz="2000" b="1" i="0">
                <a:solidFill>
                  <a:schemeClr val="bg1"/>
                </a:solidFill>
                <a:effectLst/>
              </a:rPr>
            </a:br>
            <a:br>
              <a:rPr lang="fr-FR" sz="2000" b="1" i="0">
                <a:solidFill>
                  <a:schemeClr val="bg1"/>
                </a:solidFill>
                <a:effectLst/>
              </a:rPr>
            </a:br>
            <a:r>
              <a:rPr lang="fr-FR" sz="2000" b="1" i="0">
                <a:solidFill>
                  <a:schemeClr val="bg1"/>
                </a:solidFill>
                <a:effectLst/>
              </a:rPr>
              <a:t>AMENAGEMENT URBAIN ET INTERCOMMUNALITE –</a:t>
            </a:r>
            <a:br>
              <a:rPr lang="fr-FR" sz="2000" b="1" i="0">
                <a:solidFill>
                  <a:schemeClr val="bg1"/>
                </a:solidFill>
                <a:effectLst/>
              </a:rPr>
            </a:br>
            <a:br>
              <a:rPr lang="fr-FR" sz="2000" b="1" i="0">
                <a:solidFill>
                  <a:schemeClr val="bg1"/>
                </a:solidFill>
                <a:effectLst/>
              </a:rPr>
            </a:br>
            <a:r>
              <a:rPr lang="fr-FR" sz="2000" b="1" i="0">
                <a:solidFill>
                  <a:schemeClr val="bg1"/>
                </a:solidFill>
                <a:effectLst/>
              </a:rPr>
              <a:t>Signature de la convention d’un fonds de concours métropolitain dédié à la réduction et à l’optimisation de la gestion des déchets des services communaux entre les communes de la Métropole et Grenoble Alpes Métropole</a:t>
            </a:r>
            <a:endParaRPr lang="fr-FR" sz="2000" b="1">
              <a:solidFill>
                <a:schemeClr val="bg1"/>
              </a:solidFill>
            </a:endParaRPr>
          </a:p>
        </p:txBody>
      </p:sp>
      <p:pic>
        <p:nvPicPr>
          <p:cNvPr id="5" name="Picture 5">
            <a:extLst>
              <a:ext uri="{FF2B5EF4-FFF2-40B4-BE49-F238E27FC236}">
                <a16:creationId xmlns:a16="http://schemas.microsoft.com/office/drawing/2014/main" id="{EF4AAF11-9D9C-2074-BF84-7806ABD1C292}"/>
              </a:ext>
            </a:extLst>
          </p:cNvPr>
          <p:cNvPicPr>
            <a:picLocks noChangeAspect="1"/>
          </p:cNvPicPr>
          <p:nvPr/>
        </p:nvPicPr>
        <p:blipFill>
          <a:blip r:embed="rId2"/>
          <a:stretch>
            <a:fillRect/>
          </a:stretch>
        </p:blipFill>
        <p:spPr>
          <a:xfrm>
            <a:off x="3710268" y="530438"/>
            <a:ext cx="7595347" cy="5741096"/>
          </a:xfrm>
          <a:prstGeom prst="rect">
            <a:avLst/>
          </a:prstGeom>
        </p:spPr>
      </p:pic>
    </p:spTree>
    <p:extLst>
      <p:ext uri="{BB962C8B-B14F-4D97-AF65-F5344CB8AC3E}">
        <p14:creationId xmlns:p14="http://schemas.microsoft.com/office/powerpoint/2010/main" val="3872157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06533" y="1784412"/>
            <a:ext cx="2743200" cy="4986174"/>
          </a:xfrm>
        </p:spPr>
        <p:txBody>
          <a:bodyPr>
            <a:noAutofit/>
          </a:bodyPr>
          <a:lstStyle/>
          <a:p>
            <a:pPr marL="0" indent="0">
              <a:buNone/>
            </a:pPr>
            <a:r>
              <a:rPr lang="fr-FR" sz="2000" b="1" i="0">
                <a:solidFill>
                  <a:schemeClr val="bg1"/>
                </a:solidFill>
                <a:effectLst/>
              </a:rPr>
              <a:t>DEL20230202_17</a:t>
            </a:r>
            <a:br>
              <a:rPr lang="fr-FR" sz="2000" b="1" i="0">
                <a:solidFill>
                  <a:schemeClr val="bg1"/>
                </a:solidFill>
                <a:effectLst/>
              </a:rPr>
            </a:br>
            <a:br>
              <a:rPr lang="fr-FR" sz="2000" b="1" i="0">
                <a:solidFill>
                  <a:schemeClr val="bg1"/>
                </a:solidFill>
                <a:effectLst/>
              </a:rPr>
            </a:br>
            <a:r>
              <a:rPr lang="fr-FR" sz="2000" b="1" i="0">
                <a:solidFill>
                  <a:schemeClr val="bg1"/>
                </a:solidFill>
                <a:effectLst/>
              </a:rPr>
              <a:t>AMENAGEMENT URBAIN ET INTERCOMMUNALITE –</a:t>
            </a:r>
            <a:br>
              <a:rPr lang="fr-FR" sz="2000" b="1" i="0">
                <a:solidFill>
                  <a:schemeClr val="bg1"/>
                </a:solidFill>
                <a:effectLst/>
              </a:rPr>
            </a:br>
            <a:br>
              <a:rPr lang="fr-FR" sz="2000" b="1" i="0">
                <a:solidFill>
                  <a:schemeClr val="bg1"/>
                </a:solidFill>
                <a:effectLst/>
              </a:rPr>
            </a:br>
            <a:r>
              <a:rPr lang="fr-FR" sz="2000" b="1" i="0">
                <a:solidFill>
                  <a:schemeClr val="bg1"/>
                </a:solidFill>
                <a:effectLst/>
              </a:rPr>
              <a:t>Approbation du référentiel qualité logements de la commune d’Eybens</a:t>
            </a:r>
            <a:endParaRPr lang="fr-FR" sz="2000" b="1">
              <a:solidFill>
                <a:schemeClr val="bg1"/>
              </a:solidFill>
            </a:endParaRPr>
          </a:p>
        </p:txBody>
      </p:sp>
      <p:sp>
        <p:nvSpPr>
          <p:cNvPr id="2" name="TextBox 1">
            <a:extLst>
              <a:ext uri="{FF2B5EF4-FFF2-40B4-BE49-F238E27FC236}">
                <a16:creationId xmlns:a16="http://schemas.microsoft.com/office/drawing/2014/main" id="{357F131F-C775-68BF-8939-B04EAEFA054C}"/>
              </a:ext>
            </a:extLst>
          </p:cNvPr>
          <p:cNvSpPr txBox="1"/>
          <p:nvPr/>
        </p:nvSpPr>
        <p:spPr>
          <a:xfrm>
            <a:off x="3502959" y="202826"/>
            <a:ext cx="8054787" cy="62786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600">
                <a:cs typeface="Segoe UI"/>
              </a:rPr>
              <a:t>Considérant l’attractivité résidentielle de la commune d’Eybens ainsi que la nécessaire fabrique de la ville sur la ville, les élus de la majorité ont rédigé en partenariat avec Grenoble-Alpes Métropole et les acteurs de la construction et du logements (fédération des promoteur, association des bailleurs sociaux de l’Isère) et le CAUE (relecture par l’architecte conseil), un référentiel qualité logements à l’attention des porteurs de projets immobiliers.</a:t>
            </a:r>
            <a:r>
              <a:rPr lang="en-US" sz="1600">
                <a:cs typeface="Segoe UI"/>
              </a:rPr>
              <a:t>​</a:t>
            </a:r>
          </a:p>
          <a:p>
            <a:pPr algn="just"/>
            <a:r>
              <a:rPr lang="fr-FR" sz="1600">
                <a:cs typeface="Segoe UI"/>
              </a:rPr>
              <a:t> </a:t>
            </a:r>
            <a:r>
              <a:rPr lang="en-US" sz="1600">
                <a:cs typeface="Segoe UI"/>
              </a:rPr>
              <a:t>​</a:t>
            </a:r>
          </a:p>
          <a:p>
            <a:pPr algn="just"/>
            <a:r>
              <a:rPr lang="fr-FR" sz="1600">
                <a:cs typeface="Segoe UI"/>
              </a:rPr>
              <a:t>Articulé autour de 5 thèmes relatifs à la qualité des opérations et des logements, ce référentiel vise à :</a:t>
            </a:r>
            <a:r>
              <a:rPr lang="en-US" sz="1600">
                <a:cs typeface="Segoe UI"/>
              </a:rPr>
              <a:t>​</a:t>
            </a:r>
          </a:p>
          <a:p>
            <a:pPr algn="just">
              <a:buChar char="•"/>
            </a:pPr>
            <a:r>
              <a:rPr lang="fr-FR" sz="1600">
                <a:cs typeface="Arial"/>
              </a:rPr>
              <a:t>Définir et annoncer les ambitions de la commune à considérer dans la conception d’une nouvelle opération de logements,</a:t>
            </a:r>
            <a:r>
              <a:rPr lang="en-US" sz="1600">
                <a:cs typeface="Arial"/>
              </a:rPr>
              <a:t>​</a:t>
            </a:r>
          </a:p>
          <a:p>
            <a:pPr algn="just">
              <a:buChar char="•"/>
            </a:pPr>
            <a:r>
              <a:rPr lang="fr-FR" sz="1600">
                <a:cs typeface="Arial"/>
              </a:rPr>
              <a:t>Partager un référentiel regroupant des objectifs qualitatifs ou chiffrés,</a:t>
            </a:r>
            <a:r>
              <a:rPr lang="en-US" sz="1600">
                <a:cs typeface="Arial"/>
              </a:rPr>
              <a:t>​</a:t>
            </a:r>
          </a:p>
          <a:p>
            <a:pPr algn="just">
              <a:buChar char="•"/>
            </a:pPr>
            <a:r>
              <a:rPr lang="fr-FR" sz="1600">
                <a:cs typeface="Arial"/>
              </a:rPr>
              <a:t>Créer un espace de discussion et de co-construction avec les porteurs de projets,</a:t>
            </a:r>
            <a:r>
              <a:rPr lang="en-US" sz="1600">
                <a:cs typeface="Arial"/>
              </a:rPr>
              <a:t>​</a:t>
            </a:r>
          </a:p>
          <a:p>
            <a:pPr algn="just">
              <a:buChar char="•"/>
            </a:pPr>
            <a:r>
              <a:rPr lang="fr-FR" sz="1600">
                <a:cs typeface="Arial"/>
              </a:rPr>
              <a:t>Adapter des projets conformes au PLUi pour une meilleure intégration dans l’environnement immédiat et communal et pour une qualité des logements accrue.</a:t>
            </a:r>
            <a:r>
              <a:rPr lang="en-US" sz="1600">
                <a:cs typeface="Arial"/>
              </a:rPr>
              <a:t>​</a:t>
            </a:r>
          </a:p>
          <a:p>
            <a:pPr algn="just"/>
            <a:r>
              <a:rPr lang="fr-FR" sz="1600">
                <a:cs typeface="Segoe UI"/>
              </a:rPr>
              <a:t> </a:t>
            </a:r>
            <a:r>
              <a:rPr lang="en-US" sz="1600">
                <a:cs typeface="Segoe UI"/>
              </a:rPr>
              <a:t>​</a:t>
            </a:r>
          </a:p>
          <a:p>
            <a:pPr algn="just"/>
            <a:r>
              <a:rPr lang="fr-FR" sz="1600">
                <a:cs typeface="Segoe UI"/>
              </a:rPr>
              <a:t>Thèmes abordés par le référentiel qualité logements :</a:t>
            </a:r>
            <a:r>
              <a:rPr lang="en-US" sz="1600">
                <a:cs typeface="Segoe UI"/>
              </a:rPr>
              <a:t>​</a:t>
            </a:r>
          </a:p>
          <a:p>
            <a:pPr lvl="1" algn="just">
              <a:buAutoNum type="arabicPeriod"/>
            </a:pPr>
            <a:r>
              <a:rPr lang="fr-FR" sz="1600" b="1">
                <a:cs typeface="Arial"/>
              </a:rPr>
              <a:t>Programmation</a:t>
            </a:r>
            <a:r>
              <a:rPr lang="en-US" sz="1600">
                <a:cs typeface="Arial"/>
              </a:rPr>
              <a:t>​</a:t>
            </a:r>
          </a:p>
          <a:p>
            <a:pPr lvl="1" algn="just">
              <a:buAutoNum type="arabicPeriod"/>
            </a:pPr>
            <a:r>
              <a:rPr lang="fr-FR" sz="1600" b="1">
                <a:cs typeface="Arial"/>
              </a:rPr>
              <a:t>Intégration dans le site</a:t>
            </a:r>
            <a:r>
              <a:rPr lang="en-US" sz="1600">
                <a:cs typeface="Arial"/>
              </a:rPr>
              <a:t>​</a:t>
            </a:r>
          </a:p>
          <a:p>
            <a:pPr lvl="1" algn="just">
              <a:buAutoNum type="arabicPeriod"/>
            </a:pPr>
            <a:r>
              <a:rPr lang="fr-FR" sz="1600" b="1">
                <a:cs typeface="Arial"/>
              </a:rPr>
              <a:t>Qualité des façades visibles depuis l’espace public</a:t>
            </a:r>
            <a:r>
              <a:rPr lang="en-US" sz="1600">
                <a:cs typeface="Arial"/>
              </a:rPr>
              <a:t>​</a:t>
            </a:r>
          </a:p>
          <a:p>
            <a:pPr lvl="1" algn="just">
              <a:buAutoNum type="arabicPeriod"/>
            </a:pPr>
            <a:r>
              <a:rPr lang="fr-FR" sz="1600" b="1">
                <a:cs typeface="Arial"/>
              </a:rPr>
              <a:t>Qualité des logements</a:t>
            </a:r>
            <a:r>
              <a:rPr lang="en-US" sz="1600">
                <a:cs typeface="Arial"/>
              </a:rPr>
              <a:t>​</a:t>
            </a:r>
          </a:p>
          <a:p>
            <a:pPr lvl="1" algn="just">
              <a:buAutoNum type="arabicPeriod"/>
            </a:pPr>
            <a:r>
              <a:rPr lang="fr-FR" sz="1600" b="1">
                <a:cs typeface="Arial"/>
              </a:rPr>
              <a:t>Gouvernance</a:t>
            </a:r>
            <a:r>
              <a:rPr lang="fr-FR" sz="1600">
                <a:cs typeface="Segoe UI"/>
              </a:rPr>
              <a:t> </a:t>
            </a:r>
            <a:r>
              <a:rPr lang="en-US" sz="1600">
                <a:cs typeface="Segoe UI"/>
              </a:rPr>
              <a:t>​</a:t>
            </a:r>
          </a:p>
          <a:p>
            <a:pPr algn="just"/>
            <a:r>
              <a:rPr lang="fr-FR" sz="1600">
                <a:cs typeface="Segoe UI"/>
              </a:rPr>
              <a:t> ​</a:t>
            </a:r>
          </a:p>
          <a:p>
            <a:pPr algn="just"/>
            <a:r>
              <a:rPr lang="fr-FR" sz="1600">
                <a:cs typeface="Segoe UI"/>
              </a:rPr>
              <a:t>Outil complémentaire de l’urbanisme réglementaire, ce référentiel n’est pas contraignant mais doit permettre d’instaurer dialogue et confiance avec les porteurs de projet dans l’intérêt des riverains et futurs habitant.</a:t>
            </a:r>
            <a:r>
              <a:rPr lang="fr-FR">
                <a:cs typeface="Segoe UI"/>
              </a:rPr>
              <a:t> </a:t>
            </a:r>
            <a:r>
              <a:rPr lang="en-US">
                <a:cs typeface="Segoe UI"/>
              </a:rPr>
              <a:t>​</a:t>
            </a:r>
          </a:p>
        </p:txBody>
      </p:sp>
    </p:spTree>
    <p:extLst>
      <p:ext uri="{BB962C8B-B14F-4D97-AF65-F5344CB8AC3E}">
        <p14:creationId xmlns:p14="http://schemas.microsoft.com/office/powerpoint/2010/main" val="3689712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ADD73C4-E61A-7709-82E1-0AFC4CEE3BC1}"/>
              </a:ext>
            </a:extLst>
          </p:cNvPr>
          <p:cNvPicPr>
            <a:picLocks noChangeAspect="1"/>
          </p:cNvPicPr>
          <p:nvPr/>
        </p:nvPicPr>
        <p:blipFill>
          <a:blip r:embed="rId2"/>
          <a:stretch>
            <a:fillRect/>
          </a:stretch>
        </p:blipFill>
        <p:spPr>
          <a:xfrm>
            <a:off x="1471578" y="0"/>
            <a:ext cx="5411807" cy="6858000"/>
          </a:xfrm>
          <a:prstGeom prst="rect">
            <a:avLst/>
          </a:prstGeom>
        </p:spPr>
      </p:pic>
      <p:pic>
        <p:nvPicPr>
          <p:cNvPr id="5" name="Image 4">
            <a:extLst>
              <a:ext uri="{FF2B5EF4-FFF2-40B4-BE49-F238E27FC236}">
                <a16:creationId xmlns:a16="http://schemas.microsoft.com/office/drawing/2014/main" id="{3D110343-FD7A-33D2-5433-4536580D93CE}"/>
              </a:ext>
            </a:extLst>
          </p:cNvPr>
          <p:cNvPicPr>
            <a:picLocks noChangeAspect="1"/>
          </p:cNvPicPr>
          <p:nvPr/>
        </p:nvPicPr>
        <p:blipFill>
          <a:blip r:embed="rId3"/>
          <a:stretch>
            <a:fillRect/>
          </a:stretch>
        </p:blipFill>
        <p:spPr>
          <a:xfrm>
            <a:off x="6956771" y="0"/>
            <a:ext cx="4984058" cy="6858000"/>
          </a:xfrm>
          <a:prstGeom prst="rect">
            <a:avLst/>
          </a:prstGeom>
        </p:spPr>
      </p:pic>
    </p:spTree>
    <p:extLst>
      <p:ext uri="{BB962C8B-B14F-4D97-AF65-F5344CB8AC3E}">
        <p14:creationId xmlns:p14="http://schemas.microsoft.com/office/powerpoint/2010/main" val="10476717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65838F1-0FDD-9139-AF55-142761655100}"/>
              </a:ext>
            </a:extLst>
          </p:cNvPr>
          <p:cNvPicPr>
            <a:picLocks noChangeAspect="1"/>
          </p:cNvPicPr>
          <p:nvPr/>
        </p:nvPicPr>
        <p:blipFill>
          <a:blip r:embed="rId2"/>
          <a:stretch>
            <a:fillRect/>
          </a:stretch>
        </p:blipFill>
        <p:spPr>
          <a:xfrm>
            <a:off x="1427844" y="-1"/>
            <a:ext cx="9133749" cy="6858001"/>
          </a:xfrm>
          <a:prstGeom prst="rect">
            <a:avLst/>
          </a:prstGeom>
        </p:spPr>
      </p:pic>
    </p:spTree>
    <p:extLst>
      <p:ext uri="{BB962C8B-B14F-4D97-AF65-F5344CB8AC3E}">
        <p14:creationId xmlns:p14="http://schemas.microsoft.com/office/powerpoint/2010/main" val="3220122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7083079-CF39-F4D1-AFBE-B837309EE5E2}"/>
              </a:ext>
            </a:extLst>
          </p:cNvPr>
          <p:cNvSpPr>
            <a:spLocks noGrp="1"/>
          </p:cNvSpPr>
          <p:nvPr>
            <p:ph idx="1"/>
          </p:nvPr>
        </p:nvSpPr>
        <p:spPr>
          <a:xfrm>
            <a:off x="195307" y="310719"/>
            <a:ext cx="2743201" cy="4986174"/>
          </a:xfrm>
        </p:spPr>
        <p:txBody>
          <a:bodyPr>
            <a:noAutofit/>
          </a:bodyPr>
          <a:lstStyle/>
          <a:p>
            <a:pPr marL="0" indent="0">
              <a:buNone/>
            </a:pPr>
            <a:r>
              <a:rPr lang="fr-FR" sz="2000" b="1" i="0">
                <a:solidFill>
                  <a:schemeClr val="bg1"/>
                </a:solidFill>
                <a:effectLst/>
              </a:rPr>
              <a:t>DEL20230202_18</a:t>
            </a:r>
            <a:br>
              <a:rPr lang="fr-FR" sz="2000" b="1" i="0">
                <a:solidFill>
                  <a:schemeClr val="bg1"/>
                </a:solidFill>
                <a:effectLst/>
              </a:rPr>
            </a:br>
            <a:br>
              <a:rPr lang="fr-FR" sz="2000" b="1" i="0">
                <a:solidFill>
                  <a:schemeClr val="bg1"/>
                </a:solidFill>
                <a:effectLst/>
              </a:rPr>
            </a:br>
            <a:r>
              <a:rPr lang="fr-FR" sz="2000" b="1" i="0">
                <a:solidFill>
                  <a:schemeClr val="bg1"/>
                </a:solidFill>
                <a:effectLst/>
              </a:rPr>
              <a:t>AMENAGEMENT URBAIN ET INTERCOMMUNALITE –</a:t>
            </a:r>
            <a:br>
              <a:rPr lang="fr-FR" sz="2000" b="1" i="0">
                <a:solidFill>
                  <a:schemeClr val="bg1"/>
                </a:solidFill>
                <a:effectLst/>
              </a:rPr>
            </a:br>
            <a:br>
              <a:rPr lang="fr-FR" sz="2000" b="1" i="0">
                <a:solidFill>
                  <a:schemeClr val="bg1"/>
                </a:solidFill>
                <a:effectLst/>
              </a:rPr>
            </a:br>
            <a:r>
              <a:rPr lang="fr-FR" sz="2000" b="1" i="0">
                <a:solidFill>
                  <a:schemeClr val="bg1"/>
                </a:solidFill>
                <a:effectLst/>
              </a:rPr>
              <a:t>Convention cadre de </a:t>
            </a:r>
            <a:r>
              <a:rPr lang="fr-FR" sz="2000" b="1" i="0" err="1">
                <a:solidFill>
                  <a:schemeClr val="bg1"/>
                </a:solidFill>
                <a:effectLst/>
              </a:rPr>
              <a:t>co</a:t>
            </a:r>
            <a:r>
              <a:rPr lang="fr-FR" sz="2000" b="1" i="0">
                <a:solidFill>
                  <a:schemeClr val="bg1"/>
                </a:solidFill>
                <a:effectLst/>
              </a:rPr>
              <a:t>-maitrise d’ouvrage entre Grenoble-Alpes Métropole, les communes de Grenoble et d’Eybens et le Syndicat Mixte des Mobilités de l’Aire Grenobloise et de fond de concours entre Grenoble-Alpes Métropole et les communes de Grenoble et d’Eybens pour le projet de réaménagement de l’axe Perrot Jaurès</a:t>
            </a:r>
            <a:endParaRPr lang="fr-FR" sz="2000" b="1">
              <a:solidFill>
                <a:schemeClr val="bg1"/>
              </a:solidFill>
            </a:endParaRPr>
          </a:p>
        </p:txBody>
      </p:sp>
      <p:pic>
        <p:nvPicPr>
          <p:cNvPr id="5" name="Picture 4">
            <a:extLst>
              <a:ext uri="{FF2B5EF4-FFF2-40B4-BE49-F238E27FC236}">
                <a16:creationId xmlns:a16="http://schemas.microsoft.com/office/drawing/2014/main" id="{FDCA6A87-9692-DD74-EB58-3849AD967180}"/>
              </a:ext>
            </a:extLst>
          </p:cNvPr>
          <p:cNvPicPr>
            <a:picLocks noChangeAspect="1"/>
          </p:cNvPicPr>
          <p:nvPr/>
        </p:nvPicPr>
        <p:blipFill>
          <a:blip r:embed="rId2"/>
          <a:stretch>
            <a:fillRect/>
          </a:stretch>
        </p:blipFill>
        <p:spPr>
          <a:xfrm>
            <a:off x="3295650" y="5036231"/>
            <a:ext cx="8598273" cy="1637684"/>
          </a:xfrm>
          <a:prstGeom prst="rect">
            <a:avLst/>
          </a:prstGeom>
        </p:spPr>
      </p:pic>
      <p:sp>
        <p:nvSpPr>
          <p:cNvPr id="6" name="Espace réservé du contenu 2">
            <a:extLst>
              <a:ext uri="{FF2B5EF4-FFF2-40B4-BE49-F238E27FC236}">
                <a16:creationId xmlns:a16="http://schemas.microsoft.com/office/drawing/2014/main" id="{A5018C3C-71E4-D731-8E3F-D4DA1D22283A}"/>
              </a:ext>
            </a:extLst>
          </p:cNvPr>
          <p:cNvSpPr>
            <a:spLocks noGrp="1"/>
          </p:cNvSpPr>
          <p:nvPr/>
        </p:nvSpPr>
        <p:spPr>
          <a:xfrm>
            <a:off x="3205629" y="185270"/>
            <a:ext cx="8403292" cy="4763714"/>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C3D65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400" i="1">
                <a:latin typeface="Source Sans Pro"/>
                <a:ea typeface="Source Sans Pro"/>
              </a:rPr>
              <a:t>Le projet de réaménagement de l’axe métropolitain Perrot Jaurès [comprenant l’insertion d’une </a:t>
            </a:r>
            <a:r>
              <a:rPr lang="fr-FR" sz="1400" i="1" err="1">
                <a:latin typeface="Source Sans Pro"/>
                <a:ea typeface="Source Sans Pro"/>
              </a:rPr>
              <a:t>chronovélo</a:t>
            </a:r>
            <a:r>
              <a:rPr lang="fr-FR" sz="1400" i="1">
                <a:latin typeface="Source Sans Pro"/>
                <a:ea typeface="Source Sans Pro"/>
              </a:rPr>
              <a:t> n°4] suppose une multitude de maitres d’ouvrage (GAM, Eybens, Grenoble, SMMAG) dont l’intervention simultanée engendrerait une trop forte complexité.</a:t>
            </a:r>
          </a:p>
          <a:p>
            <a:pPr marL="0" indent="0" algn="just">
              <a:buNone/>
            </a:pPr>
            <a:r>
              <a:rPr lang="fr-FR" sz="1400" i="1">
                <a:latin typeface="Source Sans Pro"/>
                <a:ea typeface="Source Sans Pro"/>
              </a:rPr>
              <a:t>Il apparait donc opportun et nécessaire de recourir à une </a:t>
            </a:r>
            <a:r>
              <a:rPr lang="fr-FR" sz="1400" b="1" i="1">
                <a:latin typeface="Source Sans Pro"/>
                <a:ea typeface="Source Sans Pro"/>
              </a:rPr>
              <a:t>maitrise d’ouvrage unique</a:t>
            </a:r>
            <a:r>
              <a:rPr lang="fr-FR" sz="1400" i="1">
                <a:latin typeface="Source Sans Pro"/>
                <a:ea typeface="Source Sans Pro"/>
              </a:rPr>
              <a:t>.</a:t>
            </a:r>
          </a:p>
          <a:p>
            <a:endParaRPr lang="fr-FR" sz="1400"/>
          </a:p>
          <a:p>
            <a:pPr marL="0" indent="0">
              <a:buNone/>
            </a:pPr>
            <a:r>
              <a:rPr lang="fr-FR" sz="1400" b="1" u="sng">
                <a:latin typeface="Source Sans Pro"/>
                <a:ea typeface="Source Sans Pro"/>
              </a:rPr>
              <a:t>Les principes de la convention cadre de </a:t>
            </a:r>
            <a:r>
              <a:rPr lang="fr-FR" sz="1400" b="1" u="sng" err="1">
                <a:latin typeface="Source Sans Pro"/>
                <a:ea typeface="Source Sans Pro"/>
              </a:rPr>
              <a:t>co</a:t>
            </a:r>
            <a:r>
              <a:rPr lang="fr-FR" sz="1400" b="1" u="sng">
                <a:latin typeface="Source Sans Pro"/>
                <a:ea typeface="Source Sans Pro"/>
              </a:rPr>
              <a:t>-maitrise d’ouvrage </a:t>
            </a:r>
            <a:r>
              <a:rPr lang="fr-FR" sz="1400">
                <a:latin typeface="Source Sans Pro"/>
                <a:ea typeface="Source Sans Pro"/>
              </a:rPr>
              <a:t>:</a:t>
            </a:r>
          </a:p>
          <a:p>
            <a:r>
              <a:rPr lang="fr-FR" sz="1400">
                <a:latin typeface="Source Sans Pro"/>
                <a:ea typeface="Source Sans Pro"/>
              </a:rPr>
              <a:t>La volonté </a:t>
            </a:r>
            <a:r>
              <a:rPr lang="fr-FR" sz="1400">
                <a:solidFill>
                  <a:srgbClr val="1388A1"/>
                </a:solidFill>
                <a:latin typeface="Source Sans Pro"/>
                <a:ea typeface="Source Sans Pro"/>
              </a:rPr>
              <a:t>d’unicité du projet </a:t>
            </a:r>
            <a:r>
              <a:rPr lang="fr-FR" sz="1400">
                <a:latin typeface="Source Sans Pro"/>
                <a:ea typeface="Source Sans Pro"/>
              </a:rPr>
              <a:t>(axe métropolitain, guide des espaces publics, PDU…)</a:t>
            </a:r>
          </a:p>
          <a:p>
            <a:r>
              <a:rPr lang="fr-FR" sz="1400">
                <a:latin typeface="Source Sans Pro"/>
                <a:ea typeface="Source Sans Pro"/>
              </a:rPr>
              <a:t>Une </a:t>
            </a:r>
            <a:r>
              <a:rPr lang="fr-FR" sz="1400">
                <a:solidFill>
                  <a:srgbClr val="1388A1"/>
                </a:solidFill>
                <a:latin typeface="Source Sans Pro"/>
                <a:ea typeface="Source Sans Pro"/>
              </a:rPr>
              <a:t>convention cadre complétée </a:t>
            </a:r>
            <a:r>
              <a:rPr lang="fr-FR" sz="1400">
                <a:latin typeface="Source Sans Pro"/>
                <a:ea typeface="Source Sans Pro"/>
              </a:rPr>
              <a:t>au fur et à mesure des études de maitrise d’œuvre par des conventions subséquentes</a:t>
            </a:r>
          </a:p>
          <a:p>
            <a:r>
              <a:rPr lang="fr-FR" sz="1400">
                <a:latin typeface="Source Sans Pro"/>
                <a:ea typeface="Source Sans Pro"/>
              </a:rPr>
              <a:t>Modalités de </a:t>
            </a:r>
            <a:r>
              <a:rPr lang="fr-FR" sz="1400">
                <a:solidFill>
                  <a:srgbClr val="1388A1"/>
                </a:solidFill>
                <a:latin typeface="Source Sans Pro"/>
                <a:ea typeface="Source Sans Pro"/>
              </a:rPr>
              <a:t>collaboration</a:t>
            </a:r>
            <a:r>
              <a:rPr lang="fr-FR" sz="1400">
                <a:latin typeface="Source Sans Pro"/>
                <a:ea typeface="Source Sans Pro"/>
              </a:rPr>
              <a:t> entre les maitres d’ouvrage</a:t>
            </a:r>
          </a:p>
          <a:p>
            <a:r>
              <a:rPr lang="fr-FR" sz="1400">
                <a:latin typeface="Source Sans Pro"/>
                <a:ea typeface="Source Sans Pro"/>
              </a:rPr>
              <a:t>Modalités de </a:t>
            </a:r>
            <a:r>
              <a:rPr lang="fr-FR" sz="1400">
                <a:solidFill>
                  <a:srgbClr val="1388A1"/>
                </a:solidFill>
                <a:latin typeface="Source Sans Pro"/>
                <a:ea typeface="Source Sans Pro"/>
              </a:rPr>
              <a:t>participation financière </a:t>
            </a:r>
            <a:r>
              <a:rPr lang="fr-FR" sz="1400">
                <a:latin typeface="Source Sans Pro"/>
                <a:ea typeface="Source Sans Pro"/>
              </a:rPr>
              <a:t>des maitres d’ouvrage selon leurs </a:t>
            </a:r>
            <a:r>
              <a:rPr lang="fr-FR" sz="1400">
                <a:solidFill>
                  <a:srgbClr val="1388A1"/>
                </a:solidFill>
                <a:latin typeface="Source Sans Pro"/>
                <a:ea typeface="Source Sans Pro"/>
              </a:rPr>
              <a:t>compétences propres </a:t>
            </a:r>
            <a:r>
              <a:rPr lang="fr-FR" sz="1400">
                <a:latin typeface="Source Sans Pro"/>
                <a:ea typeface="Source Sans Pro"/>
              </a:rPr>
              <a:t>(éclairage public et espaces verts pour Eybens)</a:t>
            </a:r>
          </a:p>
          <a:p>
            <a:r>
              <a:rPr lang="fr-FR" sz="1400">
                <a:latin typeface="Source Sans Pro"/>
                <a:ea typeface="Source Sans Pro"/>
              </a:rPr>
              <a:t>Modalités de </a:t>
            </a:r>
            <a:r>
              <a:rPr lang="fr-FR" sz="1400">
                <a:solidFill>
                  <a:srgbClr val="1388A1"/>
                </a:solidFill>
                <a:latin typeface="Source Sans Pro"/>
                <a:ea typeface="Source Sans Pro"/>
              </a:rPr>
              <a:t>participation financière </a:t>
            </a:r>
            <a:r>
              <a:rPr lang="fr-FR" sz="1400">
                <a:latin typeface="Source Sans Pro"/>
                <a:ea typeface="Source Sans Pro"/>
              </a:rPr>
              <a:t>des communes de Eybens et Grenoble au réaménagement de l’axe selon </a:t>
            </a:r>
            <a:r>
              <a:rPr lang="fr-FR" sz="1400">
                <a:solidFill>
                  <a:srgbClr val="1388A1"/>
                </a:solidFill>
                <a:latin typeface="Source Sans Pro"/>
                <a:ea typeface="Source Sans Pro"/>
              </a:rPr>
              <a:t>le mécanisme des fonds de concours</a:t>
            </a:r>
          </a:p>
          <a:p>
            <a:r>
              <a:rPr lang="fr-FR" sz="1400">
                <a:latin typeface="Source Sans Pro"/>
                <a:ea typeface="Source Sans Pro"/>
              </a:rPr>
              <a:t>Des </a:t>
            </a:r>
            <a:r>
              <a:rPr lang="fr-FR" sz="1400">
                <a:solidFill>
                  <a:srgbClr val="1388A1"/>
                </a:solidFill>
                <a:latin typeface="Source Sans Pro"/>
                <a:ea typeface="Source Sans Pro"/>
              </a:rPr>
              <a:t>conventions subséquentes </a:t>
            </a:r>
            <a:r>
              <a:rPr lang="fr-FR" sz="1400">
                <a:latin typeface="Source Sans Pro"/>
                <a:ea typeface="Source Sans Pro"/>
              </a:rPr>
              <a:t>qui préciseront par secteur le programme, le coût, la répartition du coût par maître d’ouvrage, le planning de réalisation</a:t>
            </a:r>
          </a:p>
          <a:p>
            <a:pPr marL="0" indent="0">
              <a:buNone/>
            </a:pPr>
            <a:r>
              <a:rPr lang="fr-FR" sz="1400">
                <a:latin typeface="Source Sans Pro"/>
                <a:ea typeface="Source Sans Pro"/>
              </a:rPr>
              <a:t>A un stade très précoce, le coût total du projet est estimé à environ 22 000 000 € HT.</a:t>
            </a:r>
            <a:endParaRPr lang="en-US" sz="1400">
              <a:latin typeface="Source Sans Pro"/>
              <a:ea typeface="Source Sans Pro"/>
            </a:endParaRPr>
          </a:p>
          <a:p>
            <a:pPr marL="0" indent="0">
              <a:buNone/>
            </a:pPr>
            <a:r>
              <a:rPr lang="fr-FR" sz="1400">
                <a:latin typeface="Source Sans Pro"/>
                <a:ea typeface="Source Sans Pro"/>
              </a:rPr>
              <a:t>Une phase «préalable» des études de maitrise d’œuvre doit préciser ces estimations qui ne correspondent qu’à des ratios par mètres linéaires sans programme précis.</a:t>
            </a:r>
            <a:endParaRPr lang="fr-FR">
              <a:latin typeface="Source Sans Pro"/>
              <a:ea typeface="Source Sans Pro"/>
            </a:endParaRPr>
          </a:p>
          <a:p>
            <a:pPr marL="0" indent="0">
              <a:buNone/>
            </a:pPr>
            <a:r>
              <a:rPr lang="fr-FR" sz="1400">
                <a:latin typeface="Source Sans Pro"/>
                <a:ea typeface="Source Sans Pro"/>
                <a:sym typeface="Wingdings" panose="05000000000000000000" pitchFamily="2" charset="2"/>
              </a:rPr>
              <a:t> </a:t>
            </a:r>
            <a:r>
              <a:rPr lang="fr-FR" sz="1400">
                <a:latin typeface="Source Sans Pro"/>
                <a:ea typeface="Source Sans Pro"/>
              </a:rPr>
              <a:t>La convention cadre organise le transfert de maitrise d’ouvrage et fixe les modalités de participations.</a:t>
            </a:r>
          </a:p>
        </p:txBody>
      </p:sp>
      <p:pic>
        <p:nvPicPr>
          <p:cNvPr id="7" name="Picture 7">
            <a:extLst>
              <a:ext uri="{FF2B5EF4-FFF2-40B4-BE49-F238E27FC236}">
                <a16:creationId xmlns:a16="http://schemas.microsoft.com/office/drawing/2014/main" id="{C880AFE5-7E22-FB88-A494-51E1578AA7DC}"/>
              </a:ext>
            </a:extLst>
          </p:cNvPr>
          <p:cNvPicPr>
            <a:picLocks noChangeAspect="1"/>
          </p:cNvPicPr>
          <p:nvPr/>
        </p:nvPicPr>
        <p:blipFill>
          <a:blip r:embed="rId3"/>
          <a:stretch>
            <a:fillRect/>
          </a:stretch>
        </p:blipFill>
        <p:spPr>
          <a:xfrm>
            <a:off x="9984442" y="5993465"/>
            <a:ext cx="1742515" cy="737348"/>
          </a:xfrm>
          <a:prstGeom prst="rect">
            <a:avLst/>
          </a:prstGeom>
        </p:spPr>
      </p:pic>
    </p:spTree>
    <p:extLst>
      <p:ext uri="{BB962C8B-B14F-4D97-AF65-F5344CB8AC3E}">
        <p14:creationId xmlns:p14="http://schemas.microsoft.com/office/powerpoint/2010/main" val="1605584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Question ou interpellation</a:t>
            </a:r>
            <a:endParaRPr lang="fr-FR">
              <a:highlight>
                <a:srgbClr val="FFFF00"/>
              </a:highlight>
            </a:endParaRPr>
          </a:p>
        </p:txBody>
      </p:sp>
    </p:spTree>
    <p:extLst>
      <p:ext uri="{BB962C8B-B14F-4D97-AF65-F5344CB8AC3E}">
        <p14:creationId xmlns:p14="http://schemas.microsoft.com/office/powerpoint/2010/main" val="4233886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Rappel :</a:t>
            </a:r>
            <a:br>
              <a:rPr lang="fr-FR"/>
            </a:br>
            <a:r>
              <a:rPr lang="fr-FR"/>
              <a:t>Conseil municipal exceptionnel le 09 février</a:t>
            </a:r>
            <a:endParaRPr lang="fr-FR">
              <a:highlight>
                <a:srgbClr val="FFFF00"/>
              </a:highlight>
            </a:endParaRPr>
          </a:p>
        </p:txBody>
      </p:sp>
      <p:sp>
        <p:nvSpPr>
          <p:cNvPr id="3" name="Titre 1">
            <a:extLst>
              <a:ext uri="{FF2B5EF4-FFF2-40B4-BE49-F238E27FC236}">
                <a16:creationId xmlns:a16="http://schemas.microsoft.com/office/drawing/2014/main" id="{0AB3A03B-4E36-AE36-2DA2-3B2AEA1DD8DC}"/>
              </a:ext>
            </a:extLst>
          </p:cNvPr>
          <p:cNvSpPr txBox="1">
            <a:spLocks/>
          </p:cNvSpPr>
          <p:nvPr/>
        </p:nvSpPr>
        <p:spPr>
          <a:xfrm>
            <a:off x="4969963" y="3908058"/>
            <a:ext cx="6425184" cy="1671889"/>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b="1" kern="1200">
                <a:solidFill>
                  <a:srgbClr val="0080AA"/>
                </a:solidFill>
                <a:latin typeface="Source Sans Pro" panose="020B0503030403020204" pitchFamily="34" charset="0"/>
                <a:ea typeface="Source Sans Pro" panose="020B0503030403020204" pitchFamily="34" charset="0"/>
                <a:cs typeface="+mj-cs"/>
              </a:defRPr>
            </a:lvl1pPr>
          </a:lstStyle>
          <a:p>
            <a:r>
              <a:rPr lang="fr-FR"/>
              <a:t>Puis Conseil municipal le 23 mars</a:t>
            </a:r>
            <a:endParaRPr lang="fr-FR">
              <a:highlight>
                <a:srgbClr val="FFFF00"/>
              </a:highlight>
            </a:endParaRPr>
          </a:p>
        </p:txBody>
      </p:sp>
    </p:spTree>
    <p:extLst>
      <p:ext uri="{BB962C8B-B14F-4D97-AF65-F5344CB8AC3E}">
        <p14:creationId xmlns:p14="http://schemas.microsoft.com/office/powerpoint/2010/main" val="329912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435014" y="421407"/>
            <a:ext cx="9892893" cy="768201"/>
          </a:xfrm>
        </p:spPr>
        <p:txBody>
          <a:bodyPr>
            <a:normAutofit/>
          </a:bodyPr>
          <a:lstStyle/>
          <a:p>
            <a:pPr algn="ctr"/>
            <a:r>
              <a:rPr lang="fr-FR"/>
              <a:t>Rapport d’orientation budgétaire 2023</a:t>
            </a:r>
          </a:p>
        </p:txBody>
      </p:sp>
      <p:sp>
        <p:nvSpPr>
          <p:cNvPr id="3" name="Espace réservé du contenu 2">
            <a:extLst>
              <a:ext uri="{FF2B5EF4-FFF2-40B4-BE49-F238E27FC236}">
                <a16:creationId xmlns:a16="http://schemas.microsoft.com/office/drawing/2014/main" id="{0802C2FF-143E-F32C-6FC9-370DFE6F0F5D}"/>
              </a:ext>
            </a:extLst>
          </p:cNvPr>
          <p:cNvSpPr>
            <a:spLocks noGrp="1"/>
          </p:cNvSpPr>
          <p:nvPr>
            <p:ph idx="1"/>
          </p:nvPr>
        </p:nvSpPr>
        <p:spPr>
          <a:xfrm>
            <a:off x="1435014" y="1189608"/>
            <a:ext cx="10146613" cy="5125515"/>
          </a:xfrm>
        </p:spPr>
        <p:txBody>
          <a:bodyPr vert="horz" lIns="91440" tIns="45720" rIns="91440" bIns="45720" rtlCol="0" anchor="t">
            <a:normAutofit/>
          </a:bodyPr>
          <a:lstStyle/>
          <a:p>
            <a:pPr marL="0" indent="0" algn="ctr">
              <a:buNone/>
            </a:pPr>
            <a:r>
              <a:rPr lang="fr-FR" b="1"/>
              <a:t>Un contexte singulier : </a:t>
            </a:r>
          </a:p>
          <a:p>
            <a:pPr>
              <a:buFontTx/>
              <a:buChar char="-"/>
            </a:pPr>
            <a:r>
              <a:rPr lang="fr-FR" sz="2400"/>
              <a:t>Des coûts de l’énergie « erratiques »,  en forte évolution </a:t>
            </a:r>
          </a:p>
          <a:p>
            <a:pPr>
              <a:buFontTx/>
              <a:buChar char="-"/>
            </a:pPr>
            <a:r>
              <a:rPr lang="fr-FR" sz="2400"/>
              <a:t>Retour d’une forte inflation avec des impacts sur coûts de fonctionnement et d’investissement : </a:t>
            </a:r>
          </a:p>
          <a:p>
            <a:pPr lvl="2">
              <a:buFont typeface="Wingdings"/>
              <a:buChar char="ü"/>
            </a:pPr>
            <a:r>
              <a:rPr lang="fr-FR">
                <a:solidFill>
                  <a:srgbClr val="000000"/>
                </a:solidFill>
                <a:latin typeface="Source Sans Pro"/>
                <a:ea typeface="Source Sans Pro"/>
              </a:rPr>
              <a:t>Renchérissement des coûts salariaux</a:t>
            </a:r>
          </a:p>
          <a:p>
            <a:pPr lvl="2">
              <a:buFont typeface="Wingdings"/>
              <a:buChar char="ü"/>
            </a:pPr>
            <a:r>
              <a:rPr lang="fr-FR"/>
              <a:t>Augmentation des charges de fonctionnement et des charges  financières</a:t>
            </a:r>
          </a:p>
          <a:p>
            <a:pPr lvl="2">
              <a:buFont typeface="Wingdings"/>
              <a:buChar char="ü"/>
            </a:pPr>
            <a:r>
              <a:rPr lang="fr-FR"/>
              <a:t>Renchérissement des projets d’investissement</a:t>
            </a:r>
          </a:p>
          <a:p>
            <a:pPr lvl="2">
              <a:buFont typeface="Wingdings"/>
              <a:buChar char="ü"/>
            </a:pPr>
            <a:endParaRPr lang="fr-FR"/>
          </a:p>
          <a:p>
            <a:pPr marL="0" indent="0" algn="ctr">
              <a:buNone/>
            </a:pPr>
            <a:r>
              <a:rPr lang="fr-FR" b="1">
                <a:sym typeface="Wingdings" panose="05000000000000000000" pitchFamily="2" charset="2"/>
              </a:rPr>
              <a:t>Des éléments du contexte national et métropolitain : </a:t>
            </a:r>
          </a:p>
          <a:p>
            <a:pPr marL="0" indent="0">
              <a:buNone/>
            </a:pPr>
            <a:r>
              <a:rPr lang="fr-FR" sz="2400">
                <a:sym typeface="Wingdings" panose="05000000000000000000" pitchFamily="2" charset="2"/>
              </a:rPr>
              <a:t>- Evolution des recettes fiscales selon la loi de finances, </a:t>
            </a:r>
          </a:p>
          <a:p>
            <a:pPr marL="0" indent="0">
              <a:buNone/>
            </a:pPr>
            <a:r>
              <a:rPr lang="fr-FR" sz="2400">
                <a:sym typeface="Wingdings" panose="05000000000000000000" pitchFamily="2" charset="2"/>
              </a:rPr>
              <a:t>- Des aides sur les factures électricité  possibles mais peu lisibles</a:t>
            </a:r>
          </a:p>
          <a:p>
            <a:pPr marL="0" indent="0">
              <a:buNone/>
            </a:pPr>
            <a:r>
              <a:rPr lang="fr-FR" sz="2400">
                <a:sym typeface="Wingdings" panose="05000000000000000000" pitchFamily="2" charset="2"/>
              </a:rPr>
              <a:t>- Une stabilité des recettes provenant de la Métropole </a:t>
            </a:r>
          </a:p>
          <a:p>
            <a:pPr marL="0" indent="0">
              <a:buNone/>
            </a:pPr>
            <a:endParaRPr lang="fr-FR" sz="2400">
              <a:sym typeface="Wingdings" panose="05000000000000000000" pitchFamily="2" charset="2"/>
            </a:endParaRPr>
          </a:p>
        </p:txBody>
      </p:sp>
    </p:spTree>
    <p:extLst>
      <p:ext uri="{BB962C8B-B14F-4D97-AF65-F5344CB8AC3E}">
        <p14:creationId xmlns:p14="http://schemas.microsoft.com/office/powerpoint/2010/main" val="2223443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2F707-E5A4-D12A-CFC2-9E3E51603403}"/>
              </a:ext>
            </a:extLst>
          </p:cNvPr>
          <p:cNvSpPr>
            <a:spLocks noGrp="1"/>
          </p:cNvSpPr>
          <p:nvPr>
            <p:ph type="ctrTitle"/>
          </p:nvPr>
        </p:nvSpPr>
        <p:spPr>
          <a:xfrm>
            <a:off x="5183027" y="1625017"/>
            <a:ext cx="6425184" cy="1671889"/>
          </a:xfrm>
        </p:spPr>
        <p:txBody>
          <a:bodyPr>
            <a:normAutofit fontScale="90000"/>
          </a:bodyPr>
          <a:lstStyle/>
          <a:p>
            <a:r>
              <a:rPr lang="fr-FR"/>
              <a:t>Merci de votre participation</a:t>
            </a:r>
            <a:endParaRPr lang="fr-FR">
              <a:highlight>
                <a:srgbClr val="FFFF00"/>
              </a:highlight>
            </a:endParaRPr>
          </a:p>
        </p:txBody>
      </p:sp>
    </p:spTree>
    <p:extLst>
      <p:ext uri="{BB962C8B-B14F-4D97-AF65-F5344CB8AC3E}">
        <p14:creationId xmlns:p14="http://schemas.microsoft.com/office/powerpoint/2010/main" val="4250424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p:txBody>
          <a:bodyPr/>
          <a:lstStyle/>
          <a:p>
            <a:pPr algn="ctr"/>
            <a:r>
              <a:rPr lang="fr-FR"/>
              <a:t>Rapport d’orientations budgétaires 2023</a:t>
            </a:r>
          </a:p>
        </p:txBody>
      </p:sp>
      <p:sp>
        <p:nvSpPr>
          <p:cNvPr id="3" name="Espace réservé du contenu 2">
            <a:extLst>
              <a:ext uri="{FF2B5EF4-FFF2-40B4-BE49-F238E27FC236}">
                <a16:creationId xmlns:a16="http://schemas.microsoft.com/office/drawing/2014/main" id="{0802C2FF-143E-F32C-6FC9-370DFE6F0F5D}"/>
              </a:ext>
            </a:extLst>
          </p:cNvPr>
          <p:cNvSpPr>
            <a:spLocks noGrp="1"/>
          </p:cNvSpPr>
          <p:nvPr>
            <p:ph idx="1"/>
          </p:nvPr>
        </p:nvSpPr>
        <p:spPr>
          <a:xfrm>
            <a:off x="1180730" y="1745330"/>
            <a:ext cx="10662082" cy="4731798"/>
          </a:xfrm>
        </p:spPr>
        <p:txBody>
          <a:bodyPr vert="horz" lIns="91440" tIns="45720" rIns="91440" bIns="45720" rtlCol="0" anchor="t">
            <a:normAutofit/>
          </a:bodyPr>
          <a:lstStyle/>
          <a:p>
            <a:pPr marL="0" indent="0" algn="ctr">
              <a:buNone/>
            </a:pPr>
            <a:r>
              <a:rPr lang="fr-FR" b="1">
                <a:latin typeface="Source Sans Pro"/>
                <a:ea typeface="Source Sans Pro"/>
                <a:sym typeface="Wingdings" panose="05000000000000000000" pitchFamily="2" charset="2"/>
              </a:rPr>
              <a:t>Les travaux réalisés conduisent à une remise en question des équilibres budgétaires du mandat présentés en 2021 pour le fonctionnement et en 2022 pour les investissements :</a:t>
            </a:r>
          </a:p>
          <a:p>
            <a:pPr algn="ctr">
              <a:buFontTx/>
              <a:buChar char="-"/>
            </a:pPr>
            <a:r>
              <a:rPr lang="fr-FR">
                <a:sym typeface="Wingdings" panose="05000000000000000000" pitchFamily="2" charset="2"/>
              </a:rPr>
              <a:t>Effet « ciseau » dépenses / recettes</a:t>
            </a:r>
          </a:p>
          <a:p>
            <a:pPr algn="ctr">
              <a:buFontTx/>
              <a:buChar char="-"/>
            </a:pPr>
            <a:r>
              <a:rPr lang="fr-FR">
                <a:latin typeface="Source Sans Pro"/>
                <a:ea typeface="Source Sans Pro"/>
                <a:sym typeface="Wingdings" panose="05000000000000000000" pitchFamily="2" charset="2"/>
              </a:rPr>
              <a:t>Baisse des épargnes brute et nette</a:t>
            </a:r>
            <a:endParaRPr lang="fr-FR">
              <a:latin typeface="Source Sans Pro"/>
              <a:ea typeface="Source Sans Pro"/>
            </a:endParaRPr>
          </a:p>
          <a:p>
            <a:pPr algn="ctr">
              <a:buFontTx/>
              <a:buChar char="-"/>
            </a:pPr>
            <a:r>
              <a:rPr lang="fr-FR">
                <a:sym typeface="Wingdings" panose="05000000000000000000" pitchFamily="2" charset="2"/>
              </a:rPr>
              <a:t>Baisse  de la Capacité de désendettement</a:t>
            </a:r>
          </a:p>
          <a:p>
            <a:pPr algn="ctr">
              <a:buFontTx/>
              <a:buChar char="-"/>
            </a:pPr>
            <a:r>
              <a:rPr lang="fr-FR">
                <a:sym typeface="Wingdings" panose="05000000000000000000" pitchFamily="2" charset="2"/>
              </a:rPr>
              <a:t>Augmentation du Taux d’endettement</a:t>
            </a:r>
          </a:p>
          <a:p>
            <a:pPr marL="0" indent="0">
              <a:buNone/>
            </a:pPr>
            <a:endParaRPr lang="fr-FR">
              <a:sym typeface="Wingdings" panose="05000000000000000000" pitchFamily="2" charset="2"/>
            </a:endParaRPr>
          </a:p>
          <a:p>
            <a:pPr marL="0" indent="0" algn="ctr">
              <a:buNone/>
            </a:pPr>
            <a:endParaRPr lang="fr-FR" b="1">
              <a:sym typeface="Wingdings" panose="05000000000000000000" pitchFamily="2" charset="2"/>
            </a:endParaRPr>
          </a:p>
          <a:p>
            <a:pPr marL="0" indent="0" algn="ctr">
              <a:buNone/>
            </a:pPr>
            <a:endParaRPr lang="fr-FR" b="1"/>
          </a:p>
        </p:txBody>
      </p:sp>
    </p:spTree>
    <p:extLst>
      <p:ext uri="{BB962C8B-B14F-4D97-AF65-F5344CB8AC3E}">
        <p14:creationId xmlns:p14="http://schemas.microsoft.com/office/powerpoint/2010/main" val="21023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127900" y="199256"/>
            <a:ext cx="10581619" cy="948344"/>
          </a:xfrm>
        </p:spPr>
        <p:txBody>
          <a:bodyPr/>
          <a:lstStyle/>
          <a:p>
            <a:pPr algn="ctr"/>
            <a:r>
              <a:rPr lang="fr-FR"/>
              <a:t>Rapport d’orientations budgétaires 2023</a:t>
            </a:r>
          </a:p>
        </p:txBody>
      </p:sp>
      <p:sp>
        <p:nvSpPr>
          <p:cNvPr id="3" name="Espace réservé du contenu 2">
            <a:extLst>
              <a:ext uri="{FF2B5EF4-FFF2-40B4-BE49-F238E27FC236}">
                <a16:creationId xmlns:a16="http://schemas.microsoft.com/office/drawing/2014/main" id="{0802C2FF-143E-F32C-6FC9-370DFE6F0F5D}"/>
              </a:ext>
            </a:extLst>
          </p:cNvPr>
          <p:cNvSpPr>
            <a:spLocks noGrp="1"/>
          </p:cNvSpPr>
          <p:nvPr>
            <p:ph idx="1"/>
          </p:nvPr>
        </p:nvSpPr>
        <p:spPr>
          <a:xfrm>
            <a:off x="1650167" y="1331564"/>
            <a:ext cx="10416675" cy="4853008"/>
          </a:xfrm>
        </p:spPr>
        <p:txBody>
          <a:bodyPr vert="horz" lIns="91440" tIns="45720" rIns="91440" bIns="45720" rtlCol="0" anchor="t">
            <a:normAutofit/>
          </a:bodyPr>
          <a:lstStyle/>
          <a:p>
            <a:pPr marL="0" indent="0">
              <a:buNone/>
            </a:pPr>
            <a:r>
              <a:rPr lang="fr-FR" b="1"/>
              <a:t>Après un travail d’itération, finalisation d’un scénario prospectif avec des invariants : </a:t>
            </a:r>
          </a:p>
          <a:p>
            <a:pPr>
              <a:buFontTx/>
              <a:buChar char="-"/>
            </a:pPr>
            <a:r>
              <a:rPr lang="fr-FR">
                <a:latin typeface="Source Sans Pro"/>
                <a:ea typeface="Source Sans Pro"/>
              </a:rPr>
              <a:t>Volonté de </a:t>
            </a:r>
            <a:r>
              <a:rPr lang="fr-FR" b="1">
                <a:latin typeface="Source Sans Pro"/>
                <a:ea typeface="Source Sans Pro"/>
              </a:rPr>
              <a:t>maintenir une action ambitieuse </a:t>
            </a:r>
            <a:r>
              <a:rPr lang="fr-FR">
                <a:latin typeface="Source Sans Pro"/>
                <a:ea typeface="Source Sans Pro"/>
              </a:rPr>
              <a:t>au profit des Eybinoises et Eybinois , </a:t>
            </a:r>
            <a:endParaRPr lang="fr-FR"/>
          </a:p>
          <a:p>
            <a:pPr>
              <a:buFont typeface="Arial"/>
              <a:buChar char="•"/>
            </a:pPr>
            <a:r>
              <a:rPr lang="fr-FR">
                <a:latin typeface="Source Sans Pro"/>
                <a:ea typeface="Source Sans Pro"/>
              </a:rPr>
              <a:t>Poursuivre le renouvellement des équipements </a:t>
            </a:r>
          </a:p>
          <a:p>
            <a:pPr>
              <a:buFontTx/>
              <a:buChar char="-"/>
            </a:pPr>
            <a:r>
              <a:rPr lang="fr-FR">
                <a:latin typeface="Source Sans Pro"/>
                <a:ea typeface="Source Sans Pro"/>
              </a:rPr>
              <a:t>Ne pas augmenter le taux d’imposition</a:t>
            </a:r>
          </a:p>
          <a:p>
            <a:pPr>
              <a:buFontTx/>
              <a:buChar char="-"/>
            </a:pPr>
            <a:r>
              <a:rPr lang="fr-FR">
                <a:latin typeface="Source Sans Pro"/>
                <a:ea typeface="Source Sans Pro"/>
              </a:rPr>
              <a:t>Contenir l’endettement à un niveau équivalent à celui de début de mandat soit un taux d’endettement à 70 %</a:t>
            </a:r>
          </a:p>
          <a:p>
            <a:pPr>
              <a:buFontTx/>
              <a:buChar char="-"/>
            </a:pPr>
            <a:r>
              <a:rPr lang="fr-FR"/>
              <a:t>Préserver la capacité d’autofinancement sur le long terme</a:t>
            </a:r>
          </a:p>
          <a:p>
            <a:pPr>
              <a:buFontTx/>
              <a:buChar char="-"/>
            </a:pPr>
            <a:endParaRPr lang="fr-FR"/>
          </a:p>
          <a:p>
            <a:pPr marL="0" indent="0">
              <a:buNone/>
            </a:pPr>
            <a:endParaRPr lang="fr-FR"/>
          </a:p>
          <a:p>
            <a:pPr marL="0" indent="0" algn="ctr">
              <a:buNone/>
            </a:pPr>
            <a:endParaRPr lang="fr-FR"/>
          </a:p>
        </p:txBody>
      </p:sp>
    </p:spTree>
    <p:extLst>
      <p:ext uri="{BB962C8B-B14F-4D97-AF65-F5344CB8AC3E}">
        <p14:creationId xmlns:p14="http://schemas.microsoft.com/office/powerpoint/2010/main" val="3018729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278383" y="93267"/>
            <a:ext cx="10641473" cy="418797"/>
          </a:xfrm>
        </p:spPr>
        <p:txBody>
          <a:bodyPr>
            <a:normAutofit fontScale="90000"/>
          </a:bodyPr>
          <a:lstStyle/>
          <a:p>
            <a:pPr algn="ctr"/>
            <a:r>
              <a:rPr lang="fr-FR">
                <a:latin typeface="Source Sans Pro"/>
                <a:ea typeface="Source Sans Pro"/>
              </a:rPr>
              <a:t>Rapport d’orientations budgétaires 2023</a:t>
            </a:r>
            <a:endParaRPr lang="fr-FR">
              <a:highlight>
                <a:srgbClr val="FFFF00"/>
              </a:highlight>
              <a:latin typeface="Source Sans Pro"/>
              <a:ea typeface="Source Sans Pro"/>
            </a:endParaRPr>
          </a:p>
        </p:txBody>
      </p:sp>
      <p:sp>
        <p:nvSpPr>
          <p:cNvPr id="3" name="Espace réservé du contenu 2">
            <a:extLst>
              <a:ext uri="{FF2B5EF4-FFF2-40B4-BE49-F238E27FC236}">
                <a16:creationId xmlns:a16="http://schemas.microsoft.com/office/drawing/2014/main" id="{0802C2FF-143E-F32C-6FC9-370DFE6F0F5D}"/>
              </a:ext>
            </a:extLst>
          </p:cNvPr>
          <p:cNvSpPr>
            <a:spLocks noGrp="1"/>
          </p:cNvSpPr>
          <p:nvPr>
            <p:ph idx="1"/>
          </p:nvPr>
        </p:nvSpPr>
        <p:spPr>
          <a:xfrm>
            <a:off x="1330936" y="976271"/>
            <a:ext cx="10641473" cy="5358907"/>
          </a:xfrm>
        </p:spPr>
        <p:txBody>
          <a:bodyPr vert="horz" lIns="91440" tIns="45720" rIns="91440" bIns="45720" rtlCol="0" anchor="t">
            <a:noAutofit/>
          </a:bodyPr>
          <a:lstStyle/>
          <a:p>
            <a:pPr marL="0" indent="0" algn="just" rtl="0" fontAlgn="base">
              <a:buNone/>
            </a:pPr>
            <a:r>
              <a:rPr lang="fr-FR" sz="2200" b="0" i="0">
                <a:effectLst/>
                <a:latin typeface="Calibri"/>
                <a:ea typeface="Source Sans Pro"/>
                <a:cs typeface="Calibri"/>
              </a:rPr>
              <a:t>Les travaux d’analyse du </a:t>
            </a:r>
            <a:r>
              <a:rPr lang="fr-FR" sz="2200" b="1" i="0">
                <a:effectLst/>
                <a:latin typeface="Calibri"/>
                <a:ea typeface="Source Sans Pro"/>
                <a:cs typeface="Calibri"/>
              </a:rPr>
              <a:t>scénario retenu </a:t>
            </a:r>
            <a:r>
              <a:rPr lang="fr-FR" sz="2200" b="0" i="0">
                <a:effectLst/>
                <a:latin typeface="Calibri"/>
                <a:ea typeface="Source Sans Pro"/>
                <a:cs typeface="Calibri"/>
              </a:rPr>
              <a:t>dans le rapport sont établis avec les hypothèses principales suivantes :  </a:t>
            </a:r>
          </a:p>
          <a:p>
            <a:pPr algn="just" fontAlgn="base"/>
            <a:r>
              <a:rPr lang="fr-FR" sz="2200" b="1">
                <a:latin typeface="Calibri"/>
                <a:ea typeface="Source Sans Pro"/>
                <a:cs typeface="Calibri"/>
              </a:rPr>
              <a:t>Évolution</a:t>
            </a:r>
            <a:r>
              <a:rPr lang="fr-FR" sz="2200" b="1" i="0">
                <a:effectLst/>
                <a:latin typeface="Calibri"/>
                <a:ea typeface="Source Sans Pro"/>
                <a:cs typeface="Calibri"/>
              </a:rPr>
              <a:t> des recettes fiscales de taxes foncières </a:t>
            </a:r>
            <a:r>
              <a:rPr lang="fr-FR" sz="2200" b="0" i="0">
                <a:effectLst/>
                <a:latin typeface="Calibri"/>
                <a:ea typeface="Source Sans Pro"/>
                <a:cs typeface="Calibri"/>
              </a:rPr>
              <a:t>calée sur une revalorisation suivant l’inflation de l’année n-1, de 7,1% en 2023, 3 % en 2024 puis 2</a:t>
            </a:r>
            <a:r>
              <a:rPr lang="fr-FR" sz="2200">
                <a:latin typeface="Calibri"/>
                <a:ea typeface="Source Sans Pro"/>
                <a:cs typeface="Calibri"/>
              </a:rPr>
              <a:t>%, (</a:t>
            </a:r>
            <a:r>
              <a:rPr lang="fr-FR" sz="2200" b="0" i="0">
                <a:effectLst/>
                <a:latin typeface="Calibri"/>
                <a:ea typeface="Source Sans Pro"/>
                <a:cs typeface="Calibri"/>
              </a:rPr>
              <a:t>selon la loi de finances)</a:t>
            </a:r>
          </a:p>
          <a:p>
            <a:pPr algn="just" rtl="0" fontAlgn="base">
              <a:buFont typeface="Arial" panose="020B0604020202020204" pitchFamily="34" charset="0"/>
              <a:buChar char="•"/>
            </a:pPr>
            <a:r>
              <a:rPr lang="fr-FR" sz="2200" b="0" i="0">
                <a:effectLst/>
                <a:latin typeface="Calibri"/>
                <a:ea typeface="Source Sans Pro"/>
                <a:cs typeface="Calibri"/>
              </a:rPr>
              <a:t>Prise en compte de </a:t>
            </a:r>
            <a:r>
              <a:rPr lang="fr-FR" sz="2200" b="1" i="0">
                <a:effectLst/>
                <a:latin typeface="Calibri"/>
                <a:ea typeface="Source Sans Pro"/>
                <a:cs typeface="Calibri"/>
              </a:rPr>
              <a:t>l’inflation dans les dépenses de fonctionnement </a:t>
            </a:r>
            <a:r>
              <a:rPr lang="fr-FR" sz="2200" b="0" i="0">
                <a:effectLst/>
                <a:latin typeface="Calibri"/>
                <a:ea typeface="Source Sans Pro"/>
                <a:cs typeface="Calibri"/>
              </a:rPr>
              <a:t>et traitement isolé des dépenses d’énergie (électricité notamment),  </a:t>
            </a:r>
          </a:p>
          <a:p>
            <a:pPr algn="just" rtl="0" fontAlgn="base">
              <a:buFont typeface="Arial" panose="020B0604020202020204" pitchFamily="34" charset="0"/>
              <a:buChar char="•"/>
            </a:pPr>
            <a:r>
              <a:rPr lang="fr-FR" sz="2200" b="1">
                <a:latin typeface="Calibri"/>
                <a:ea typeface="Source Sans Pro"/>
                <a:cs typeface="Calibri"/>
              </a:rPr>
              <a:t>Évolution</a:t>
            </a:r>
            <a:r>
              <a:rPr lang="fr-FR" sz="2200" b="1" i="0">
                <a:effectLst/>
                <a:latin typeface="Calibri"/>
                <a:ea typeface="Source Sans Pro"/>
                <a:cs typeface="Calibri"/>
              </a:rPr>
              <a:t> de la masse salariale </a:t>
            </a:r>
            <a:r>
              <a:rPr lang="fr-FR" sz="2200" b="0" i="0">
                <a:effectLst/>
                <a:latin typeface="Calibri"/>
                <a:ea typeface="Source Sans Pro"/>
                <a:cs typeface="Calibri"/>
              </a:rPr>
              <a:t>de 3,5% en 2023 puis 1% par an (avec un ajustement sur les données 2022), </a:t>
            </a:r>
          </a:p>
          <a:p>
            <a:pPr algn="just" rtl="0" fontAlgn="base">
              <a:buFont typeface="Arial" panose="020B0604020202020204" pitchFamily="34" charset="0"/>
              <a:buChar char="•"/>
            </a:pPr>
            <a:r>
              <a:rPr lang="fr-FR" sz="2200" b="1">
                <a:latin typeface="Calibri"/>
                <a:ea typeface="Source Sans Pro"/>
                <a:cs typeface="Calibri"/>
              </a:rPr>
              <a:t>Évolution</a:t>
            </a:r>
            <a:r>
              <a:rPr lang="fr-FR" sz="2200" b="1" i="0">
                <a:effectLst/>
                <a:latin typeface="Calibri"/>
                <a:ea typeface="Source Sans Pro"/>
                <a:cs typeface="Calibri"/>
              </a:rPr>
              <a:t> des charges financières </a:t>
            </a:r>
            <a:r>
              <a:rPr lang="fr-FR" sz="2200" b="0" i="0">
                <a:effectLst/>
                <a:latin typeface="Calibri"/>
                <a:ea typeface="Source Sans Pro"/>
                <a:cs typeface="Calibri"/>
              </a:rPr>
              <a:t>avec revalorisation des taux variables et des hypothèses de taux fixes, 3,5% en 2023, 4% ensuite, </a:t>
            </a:r>
          </a:p>
          <a:p>
            <a:pPr algn="just" fontAlgn="base"/>
            <a:r>
              <a:rPr lang="fr-FR" sz="2200" b="1" i="0">
                <a:effectLst/>
                <a:latin typeface="Calibri"/>
                <a:ea typeface="Source Sans Pro"/>
                <a:cs typeface="Calibri"/>
              </a:rPr>
              <a:t>Évolution des produits de services et autres recettes</a:t>
            </a:r>
            <a:r>
              <a:rPr lang="fr-FR" sz="2200" b="0" i="0">
                <a:effectLst/>
                <a:latin typeface="Calibri"/>
                <a:ea typeface="Source Sans Pro"/>
                <a:cs typeface="Calibri"/>
              </a:rPr>
              <a:t> de 4% en 2023, 2 % en 2023, 1 % ensuite, </a:t>
            </a:r>
            <a:endParaRPr lang="fr-FR"/>
          </a:p>
          <a:p>
            <a:pPr algn="just" rtl="0" fontAlgn="base">
              <a:buFont typeface="Arial" panose="020B0604020202020204" pitchFamily="34" charset="0"/>
              <a:buChar char="•"/>
            </a:pPr>
            <a:r>
              <a:rPr lang="fr-FR" sz="2200" b="1" i="0">
                <a:effectLst/>
                <a:latin typeface="Calibri"/>
                <a:ea typeface="Source Sans Pro"/>
                <a:cs typeface="Calibri"/>
              </a:rPr>
              <a:t>Maintien des subventions versées aux associations </a:t>
            </a:r>
            <a:r>
              <a:rPr lang="fr-FR" sz="2200" b="0" i="0">
                <a:effectLst/>
                <a:latin typeface="Calibri"/>
                <a:ea typeface="Source Sans Pro"/>
                <a:cs typeface="Calibri"/>
              </a:rPr>
              <a:t>et augmentation des participations/subventions versées au CCAS et au CLC, </a:t>
            </a:r>
          </a:p>
          <a:p>
            <a:pPr algn="just" rtl="0" fontAlgn="base">
              <a:buFont typeface="Arial" panose="020B0604020202020204" pitchFamily="34" charset="0"/>
              <a:buChar char="•"/>
            </a:pPr>
            <a:r>
              <a:rPr lang="fr-FR" sz="2200" b="0" i="0">
                <a:effectLst/>
                <a:latin typeface="Calibri"/>
                <a:ea typeface="Source Sans Pro"/>
                <a:cs typeface="Calibri"/>
              </a:rPr>
              <a:t>Enveloppe annuelle des </a:t>
            </a:r>
            <a:r>
              <a:rPr lang="fr-FR" sz="2200" b="1" i="0">
                <a:effectLst/>
                <a:latin typeface="Calibri"/>
                <a:ea typeface="Source Sans Pro"/>
                <a:cs typeface="Calibri"/>
              </a:rPr>
              <a:t>investissements structurels </a:t>
            </a:r>
            <a:r>
              <a:rPr lang="fr-FR" sz="2200" b="0" i="0">
                <a:effectLst/>
                <a:latin typeface="Calibri"/>
                <a:ea typeface="Source Sans Pro"/>
                <a:cs typeface="Calibri"/>
              </a:rPr>
              <a:t>(hors PPI) à hauteur de </a:t>
            </a:r>
            <a:r>
              <a:rPr lang="fr-FR" sz="2200" b="1" i="0">
                <a:effectLst/>
                <a:latin typeface="Calibri"/>
                <a:ea typeface="Source Sans Pro"/>
                <a:cs typeface="Calibri"/>
              </a:rPr>
              <a:t>1,5 M€. </a:t>
            </a:r>
          </a:p>
          <a:p>
            <a:pPr marL="0" indent="0" algn="just">
              <a:buNone/>
            </a:pPr>
            <a:endParaRPr lang="fr-FR" sz="1800" b="0" i="1">
              <a:effectLst/>
              <a:highlight>
                <a:srgbClr val="FFFF00"/>
              </a:highlight>
              <a:latin typeface="Calibri"/>
              <a:cs typeface="Calibri"/>
            </a:endParaRPr>
          </a:p>
        </p:txBody>
      </p:sp>
    </p:spTree>
    <p:extLst>
      <p:ext uri="{BB962C8B-B14F-4D97-AF65-F5344CB8AC3E}">
        <p14:creationId xmlns:p14="http://schemas.microsoft.com/office/powerpoint/2010/main" val="714036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7632D-EC80-B336-345D-2D44077D8753}"/>
              </a:ext>
            </a:extLst>
          </p:cNvPr>
          <p:cNvSpPr>
            <a:spLocks noGrp="1"/>
          </p:cNvSpPr>
          <p:nvPr>
            <p:ph type="title"/>
          </p:nvPr>
        </p:nvSpPr>
        <p:spPr>
          <a:xfrm>
            <a:off x="1435014" y="421407"/>
            <a:ext cx="10229682" cy="599525"/>
          </a:xfrm>
        </p:spPr>
        <p:txBody>
          <a:bodyPr>
            <a:normAutofit fontScale="90000"/>
          </a:bodyPr>
          <a:lstStyle/>
          <a:p>
            <a:pPr algn="ctr"/>
            <a:r>
              <a:rPr lang="fr-FR"/>
              <a:t>Rapport d’orientations budgétaires 2023</a:t>
            </a:r>
          </a:p>
        </p:txBody>
      </p:sp>
      <p:sp>
        <p:nvSpPr>
          <p:cNvPr id="3" name="Espace réservé du contenu 2">
            <a:extLst>
              <a:ext uri="{FF2B5EF4-FFF2-40B4-BE49-F238E27FC236}">
                <a16:creationId xmlns:a16="http://schemas.microsoft.com/office/drawing/2014/main" id="{0802C2FF-143E-F32C-6FC9-370DFE6F0F5D}"/>
              </a:ext>
            </a:extLst>
          </p:cNvPr>
          <p:cNvSpPr>
            <a:spLocks noGrp="1"/>
          </p:cNvSpPr>
          <p:nvPr>
            <p:ph idx="1"/>
          </p:nvPr>
        </p:nvSpPr>
        <p:spPr>
          <a:xfrm>
            <a:off x="1435014" y="1198485"/>
            <a:ext cx="10229681" cy="4995051"/>
          </a:xfrm>
        </p:spPr>
        <p:txBody>
          <a:bodyPr vert="horz" lIns="91440" tIns="45720" rIns="91440" bIns="45720" rtlCol="0" anchor="t">
            <a:normAutofit/>
          </a:bodyPr>
          <a:lstStyle/>
          <a:p>
            <a:pPr marL="0" indent="0" algn="ctr">
              <a:buNone/>
            </a:pPr>
            <a:r>
              <a:rPr lang="fr-FR" b="1">
                <a:latin typeface="Calibri"/>
                <a:ea typeface="Source Sans Pro"/>
                <a:cs typeface="Calibri"/>
              </a:rPr>
              <a:t>Nous avons  proposé un </a:t>
            </a:r>
            <a:r>
              <a:rPr lang="fr-FR" sz="2800" b="1" i="0">
                <a:effectLst/>
                <a:latin typeface="Calibri"/>
                <a:ea typeface="Source Sans Pro"/>
                <a:cs typeface="Calibri"/>
              </a:rPr>
              <a:t>scénario réaliste, prospectif et prudent,</a:t>
            </a:r>
            <a:r>
              <a:rPr lang="fr-FR" b="1">
                <a:latin typeface="Calibri"/>
                <a:ea typeface="Source Sans Pro"/>
                <a:cs typeface="Calibri"/>
              </a:rPr>
              <a:t> </a:t>
            </a:r>
            <a:r>
              <a:rPr lang="fr-FR" sz="2800" i="0">
                <a:effectLst/>
                <a:latin typeface="Source Sans Pro"/>
                <a:ea typeface="Source Sans Pro"/>
              </a:rPr>
              <a:t> </a:t>
            </a:r>
            <a:r>
              <a:rPr lang="fr-FR">
                <a:latin typeface="Source Sans Pro"/>
                <a:ea typeface="Source Sans Pro"/>
              </a:rPr>
              <a:t>l’expérience  des années 2020-2022 (la crise COVID et la situation  inflationniste actuelle)  montre  le nécessaire ajustement chaque année de ces démarches  </a:t>
            </a:r>
            <a:endParaRPr lang="fr-FR"/>
          </a:p>
          <a:p>
            <a:pPr marL="0" indent="0">
              <a:buNone/>
            </a:pPr>
            <a:endParaRPr lang="fr-FR" b="1"/>
          </a:p>
          <a:p>
            <a:pPr marL="0" indent="0" algn="ctr">
              <a:buNone/>
            </a:pPr>
            <a:r>
              <a:rPr lang="fr-FR" b="1">
                <a:latin typeface="Source Sans Pro"/>
                <a:ea typeface="Source Sans Pro"/>
              </a:rPr>
              <a:t>Les   options  du  scénario retenu  conduisent à :</a:t>
            </a:r>
          </a:p>
          <a:p>
            <a:pPr algn="ctr">
              <a:buFontTx/>
              <a:buChar char="-"/>
            </a:pPr>
            <a:r>
              <a:rPr lang="fr-FR"/>
              <a:t>L’optimisation des recettes</a:t>
            </a:r>
          </a:p>
          <a:p>
            <a:pPr algn="ctr">
              <a:buFontTx/>
              <a:buChar char="-"/>
            </a:pPr>
            <a:r>
              <a:rPr lang="fr-FR">
                <a:latin typeface="Source Sans Pro"/>
                <a:ea typeface="Source Sans Pro"/>
              </a:rPr>
              <a:t>Une maitrise accrue des dépenses de fonctionnement</a:t>
            </a:r>
          </a:p>
          <a:p>
            <a:pPr algn="ctr">
              <a:buFontTx/>
              <a:buChar char="-"/>
            </a:pPr>
            <a:r>
              <a:rPr lang="fr-FR"/>
              <a:t>La Révision du Plan pluriannuel d’investissement</a:t>
            </a:r>
          </a:p>
          <a:p>
            <a:pPr algn="ctr">
              <a:buFontTx/>
              <a:buChar char="-"/>
            </a:pPr>
            <a:r>
              <a:rPr lang="fr-FR"/>
              <a:t>L’ajustement de la cible d’endettement en fin de mandat</a:t>
            </a:r>
          </a:p>
        </p:txBody>
      </p:sp>
    </p:spTree>
    <p:extLst>
      <p:ext uri="{BB962C8B-B14F-4D97-AF65-F5344CB8AC3E}">
        <p14:creationId xmlns:p14="http://schemas.microsoft.com/office/powerpoint/2010/main" val="93063483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Ville Eybens_ Modèle 2023" id="{8D0D9503-D329-4481-B454-F75CA09A1D5B}" vid="{5DE04959-E257-4E36-9F55-22EAFD7FC8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Ville Eybens_ Modèle 2023" id="{8D0D9503-D329-4481-B454-F75CA09A1D5B}" vid="{5DE04959-E257-4E36-9F55-22EAFD7FC8C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292A071E3B6B44AE71C75A51DDAF44" ma:contentTypeVersion="13" ma:contentTypeDescription="Crée un document." ma:contentTypeScope="" ma:versionID="d80f7e39ca7c310bdcc12acee796778d">
  <xsd:schema xmlns:xsd="http://www.w3.org/2001/XMLSchema" xmlns:xs="http://www.w3.org/2001/XMLSchema" xmlns:p="http://schemas.microsoft.com/office/2006/metadata/properties" xmlns:ns2="bba84dbe-95e3-4227-84cd-a6ef90e1f1ea" xmlns:ns3="2ab6bb5e-46d4-40b1-997f-a36909191e4c" targetNamespace="http://schemas.microsoft.com/office/2006/metadata/properties" ma:root="true" ma:fieldsID="d3a041c3b30dfcb88f392fe38e28420a" ns2:_="" ns3:_="">
    <xsd:import namespace="bba84dbe-95e3-4227-84cd-a6ef90e1f1ea"/>
    <xsd:import namespace="2ab6bb5e-46d4-40b1-997f-a36909191e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84dbe-95e3-4227-84cd-a6ef90e1f1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2cad0150-7518-47a0-9365-f8a631239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ab6bb5e-46d4-40b1-997f-a36909191e4c"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8a2aafb9-bc3d-49fa-ae8a-47a14e344eb7}" ma:internalName="TaxCatchAll" ma:showField="CatchAllData" ma:web="2ab6bb5e-46d4-40b1-997f-a36909191e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ab6bb5e-46d4-40b1-997f-a36909191e4c">
      <UserInfo>
        <DisplayName>Ludovic CHABERT</DisplayName>
        <AccountId>14</AccountId>
        <AccountType/>
      </UserInfo>
      <UserInfo>
        <DisplayName>Deborah BOYAVAL</DisplayName>
        <AccountId>370</AccountId>
        <AccountType/>
      </UserInfo>
      <UserInfo>
        <DisplayName>Theophile BARREYRE</DisplayName>
        <AccountId>204</AccountId>
        <AccountType/>
      </UserInfo>
    </SharedWithUsers>
    <TaxCatchAll xmlns="2ab6bb5e-46d4-40b1-997f-a36909191e4c" xsi:nil="true"/>
    <lcf76f155ced4ddcb4097134ff3c332f xmlns="bba84dbe-95e3-4227-84cd-a6ef90e1f1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D9CAAE-1800-449D-BC85-4D6F096030A4}"/>
</file>

<file path=customXml/itemProps2.xml><?xml version="1.0" encoding="utf-8"?>
<ds:datastoreItem xmlns:ds="http://schemas.openxmlformats.org/officeDocument/2006/customXml" ds:itemID="{4146CE02-DF70-41E4-9B87-6265EFBBDE82}">
  <ds:schemaRefs>
    <ds:schemaRef ds:uri="http://schemas.microsoft.com/sharepoint/v3/contenttype/forms"/>
  </ds:schemaRefs>
</ds:datastoreItem>
</file>

<file path=customXml/itemProps3.xml><?xml version="1.0" encoding="utf-8"?>
<ds:datastoreItem xmlns:ds="http://schemas.openxmlformats.org/officeDocument/2006/customXml" ds:itemID="{D654DAC9-02E0-4969-8F7C-891978130BB9}">
  <ds:schemaRefs>
    <ds:schemaRef ds:uri="10a27144-3685-46d7-996c-c3b7c7dd9c9b"/>
    <ds:schemaRef ds:uri="2ab6bb5e-46d4-40b1-997f-a36909191e4c"/>
    <ds:schemaRef ds:uri="2f3a59aa-24f7-4a52-8f41-a31b8951eb40"/>
    <ds:schemaRef ds:uri="bba84dbe-95e3-4227-84cd-a6ef90e1f1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Powerpoint_Ville Eybens_ Modèle 2023 version finale</Template>
  <TotalTime>0</TotalTime>
  <Words>4555</Words>
  <Application>Microsoft Office PowerPoint</Application>
  <PresentationFormat>Grand écran</PresentationFormat>
  <Paragraphs>473</Paragraphs>
  <Slides>50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50</vt:i4>
      </vt:variant>
    </vt:vector>
  </HeadingPairs>
  <TitlesOfParts>
    <vt:vector size="57" baseType="lpstr">
      <vt:lpstr>Arial</vt:lpstr>
      <vt:lpstr>Calibri</vt:lpstr>
      <vt:lpstr>Source Sans Pro</vt:lpstr>
      <vt:lpstr>Source Sans Pro Black</vt:lpstr>
      <vt:lpstr>Wingdings</vt:lpstr>
      <vt:lpstr>Thème Office</vt:lpstr>
      <vt:lpstr>Thème Office</vt:lpstr>
      <vt:lpstr>Conseil municipal d’Eybens 02/02/2023</vt:lpstr>
      <vt:lpstr>Présentation PowerPoint</vt:lpstr>
      <vt:lpstr>Présentation PowerPoint</vt:lpstr>
      <vt:lpstr>Rapport d’orientation budgétaire 2023</vt:lpstr>
      <vt:lpstr>Rapport d’orientation budgétaire 2023</vt:lpstr>
      <vt:lpstr>Rapport d’orientations budgétaires 2023</vt:lpstr>
      <vt:lpstr>Rapport d’orientations budgétaires 2023</vt:lpstr>
      <vt:lpstr>Rapport d’orientations budgétaires 2023</vt:lpstr>
      <vt:lpstr>Rapport d’orientations budgétaires 2023</vt:lpstr>
      <vt:lpstr>ROB 2023 : recettes de fonctionnement</vt:lpstr>
      <vt:lpstr>ROB 2023 : recettes de fonctionnement </vt:lpstr>
      <vt:lpstr>ROB 2023 : dépenses de fonctionnement</vt:lpstr>
      <vt:lpstr>ROB 2023 : dépenses de fonctionnement </vt:lpstr>
      <vt:lpstr>ROB 2023 : Epargne brute</vt:lpstr>
      <vt:lpstr>ROB 2023 : Investissement</vt:lpstr>
      <vt:lpstr>ROB 2023 : Investissement</vt:lpstr>
      <vt:lpstr>ROB 2023 : révision  Investissement PPI</vt:lpstr>
      <vt:lpstr>ROB 2023 : Investissements Courants</vt:lpstr>
      <vt:lpstr>ROB 2023 : Investissement Besoin de financement</vt:lpstr>
      <vt:lpstr>ROB 2023 : Investissement Sources de financement</vt:lpstr>
      <vt:lpstr>ROB 2023 : Investissement Besoin emprunt </vt:lpstr>
      <vt:lpstr>ROB 2023 : Endettement</vt:lpstr>
      <vt:lpstr>ROB 2023 : Endettement </vt:lpstr>
      <vt:lpstr>ROB 2023 : Endettement </vt:lpstr>
      <vt:lpstr>Emprunt Equilibre 2022</vt:lpstr>
      <vt:lpstr>Débat  d’orientations budgétaires 2023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 ou interpellation</vt:lpstr>
      <vt:lpstr>Rappel : Conseil municipal exceptionnel le 09 février</vt:lpstr>
      <vt:lpstr>Merci de votre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municipal d’Eybens 02/02/2023</dc:title>
  <dc:creator>Theophile BARREYRE</dc:creator>
  <cp:lastModifiedBy>Theophile BARREYRE</cp:lastModifiedBy>
  <cp:revision>1</cp:revision>
  <dcterms:created xsi:type="dcterms:W3CDTF">2023-01-30T09:21:33Z</dcterms:created>
  <dcterms:modified xsi:type="dcterms:W3CDTF">2023-02-02T22:47:47Z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0x01010037125EAC32D4A14FA69225C85BD75C07</vt:lpwstr>
  </property>
  <property fmtid="{D5CDD505-2E9C-101B-9397-08002B2CF9AE}" pid="3" name="MediaServiceImageTags">
    <vt:lpwstr/>
  </property>
</Properties>
</file>