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64" r:id="rId5"/>
    <p:sldId id="314" r:id="rId6"/>
    <p:sldId id="315" r:id="rId7"/>
    <p:sldId id="284" r:id="rId8"/>
    <p:sldId id="285" r:id="rId9"/>
    <p:sldId id="286" r:id="rId10"/>
    <p:sldId id="307" r:id="rId11"/>
    <p:sldId id="308" r:id="rId12"/>
    <p:sldId id="287" r:id="rId13"/>
    <p:sldId id="309" r:id="rId14"/>
    <p:sldId id="288" r:id="rId15"/>
    <p:sldId id="289" r:id="rId16"/>
    <p:sldId id="290" r:id="rId17"/>
    <p:sldId id="291" r:id="rId18"/>
    <p:sldId id="292" r:id="rId19"/>
    <p:sldId id="293" r:id="rId20"/>
    <p:sldId id="294" r:id="rId21"/>
    <p:sldId id="295" r:id="rId22"/>
    <p:sldId id="313" r:id="rId23"/>
    <p:sldId id="296" r:id="rId24"/>
    <p:sldId id="310" r:id="rId25"/>
    <p:sldId id="297" r:id="rId26"/>
    <p:sldId id="298" r:id="rId27"/>
    <p:sldId id="299" r:id="rId28"/>
    <p:sldId id="300" r:id="rId29"/>
    <p:sldId id="312" r:id="rId30"/>
    <p:sldId id="301" r:id="rId31"/>
    <p:sldId id="305" r:id="rId32"/>
    <p:sldId id="311" r:id="rId33"/>
    <p:sldId id="306" r:id="rId34"/>
    <p:sldId id="265" r:id="rId35"/>
    <p:sldId id="266" r:id="rId36"/>
    <p:sldId id="26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3D652"/>
    <a:srgbClr val="008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22B39-684A-0CBF-79E8-534175970ABF}" v="56" dt="2024-02-13T16:23:47.212"/>
    <p1510:client id="{70CD3747-01BD-31D8-F833-61E98C9FCB03}" v="94" dt="2024-02-13T18:05:22.800"/>
    <p1510:client id="{8AB89A39-E8B4-ECE3-C77B-CD50CA3E5DCC}" v="66" dt="2024-02-14T11:00:04.898"/>
    <p1510:client id="{DA729EE5-8BFE-5C79-0C16-F49143CABC39}" v="20" dt="2024-02-15T15:08:48.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6590BA-B9E1-0885-3CA9-C8794609F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DB564D-43DD-DADC-7D92-93DCC629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3B178-367E-43B0-8302-70C76DF072BD}" type="datetimeFigureOut">
              <a:rPr lang="fr-FR" smtClean="0"/>
              <a:t>15/02/2024</a:t>
            </a:fld>
            <a:endParaRPr lang="fr-FR"/>
          </a:p>
        </p:txBody>
      </p:sp>
      <p:sp>
        <p:nvSpPr>
          <p:cNvPr id="4" name="Espace réservé du pied de page 3">
            <a:extLst>
              <a:ext uri="{FF2B5EF4-FFF2-40B4-BE49-F238E27FC236}">
                <a16:creationId xmlns:a16="http://schemas.microsoft.com/office/drawing/2014/main" id="{C6046A23-CA74-8184-9521-D69146FFB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A25604-4552-2BBC-4004-078DFFEFD2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6DC7B-F637-453F-B4ED-7EB077F1D80B}" type="slidenum">
              <a:rPr lang="fr-FR" smtClean="0"/>
              <a:t>‹N°›</a:t>
            </a:fld>
            <a:endParaRPr lang="fr-FR"/>
          </a:p>
        </p:txBody>
      </p:sp>
    </p:spTree>
    <p:extLst>
      <p:ext uri="{BB962C8B-B14F-4D97-AF65-F5344CB8AC3E}">
        <p14:creationId xmlns:p14="http://schemas.microsoft.com/office/powerpoint/2010/main" val="2862246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D3222-1A87-43DB-B1D2-5CF5210E866D}" type="datetimeFigureOut">
              <a:t>15/02/2024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2CC3-1329-4E35-90FE-C3401F0A7363}" type="slidenum">
              <a:t>‹N°›</a:t>
            </a:fld>
            <a:endParaRPr lang="en-US"/>
          </a:p>
        </p:txBody>
      </p:sp>
    </p:spTree>
    <p:extLst>
      <p:ext uri="{BB962C8B-B14F-4D97-AF65-F5344CB8AC3E}">
        <p14:creationId xmlns:p14="http://schemas.microsoft.com/office/powerpoint/2010/main" val="132520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Depuis</a:t>
            </a:r>
            <a:r>
              <a:rPr lang="en-US">
                <a:cs typeface="Calibri"/>
              </a:rPr>
              <a:t> 2011 </a:t>
            </a:r>
            <a:r>
              <a:rPr lang="en-US" err="1">
                <a:cs typeface="Calibri"/>
              </a:rPr>
              <a:t>l'association</a:t>
            </a:r>
            <a:r>
              <a:rPr lang="en-US">
                <a:cs typeface="Calibri"/>
              </a:rPr>
              <a:t> </a:t>
            </a:r>
            <a:r>
              <a:rPr lang="en-US" err="1">
                <a:cs typeface="Calibri"/>
              </a:rPr>
              <a:t>organise</a:t>
            </a:r>
            <a:r>
              <a:rPr lang="en-US">
                <a:cs typeface="Calibri"/>
              </a:rPr>
              <a:t> des </a:t>
            </a:r>
            <a:r>
              <a:rPr lang="en-US" err="1">
                <a:cs typeface="Calibri"/>
              </a:rPr>
              <a:t>évènements</a:t>
            </a:r>
            <a:r>
              <a:rPr lang="en-US">
                <a:cs typeface="Calibri"/>
              </a:rPr>
              <a:t> </a:t>
            </a:r>
            <a:r>
              <a:rPr lang="en-US" err="1">
                <a:cs typeface="Calibri"/>
              </a:rPr>
              <a:t>autour</a:t>
            </a:r>
            <a:r>
              <a:rPr lang="en-US">
                <a:cs typeface="Calibri"/>
              </a:rPr>
              <a:t> du four communal qui se </a:t>
            </a:r>
            <a:r>
              <a:rPr lang="en-US" err="1">
                <a:cs typeface="Calibri"/>
              </a:rPr>
              <a:t>situe</a:t>
            </a:r>
            <a:r>
              <a:rPr lang="en-US">
                <a:cs typeface="Calibri"/>
              </a:rPr>
              <a:t> dans le parc de </a:t>
            </a:r>
            <a:r>
              <a:rPr lang="en-US" err="1">
                <a:cs typeface="Calibri"/>
              </a:rPr>
              <a:t>l'enfance</a:t>
            </a:r>
            <a:r>
              <a:rPr lang="en-US">
                <a:cs typeface="Calibri"/>
              </a:rPr>
              <a:t> sous la </a:t>
            </a:r>
            <a:r>
              <a:rPr lang="en-US" err="1">
                <a:cs typeface="Calibri"/>
              </a:rPr>
              <a:t>halle</a:t>
            </a:r>
            <a:r>
              <a:rPr lang="en-US">
                <a:cs typeface="Calibri"/>
              </a:rPr>
              <a:t> Pierre Vilain</a:t>
            </a:r>
            <a:endParaRPr lang="en-US" err="1"/>
          </a:p>
          <a:p>
            <a:r>
              <a:rPr lang="en-US" err="1">
                <a:cs typeface="Calibri"/>
              </a:rPr>
              <a:t>L'association</a:t>
            </a:r>
            <a:r>
              <a:rPr lang="en-US">
                <a:cs typeface="Calibri"/>
              </a:rPr>
              <a:t> </a:t>
            </a:r>
            <a:r>
              <a:rPr lang="en-US" err="1">
                <a:cs typeface="Calibri"/>
              </a:rPr>
              <a:t>s'occupe</a:t>
            </a:r>
            <a:r>
              <a:rPr lang="en-US">
                <a:cs typeface="Calibri"/>
              </a:rPr>
              <a:t> du four, de la </a:t>
            </a:r>
            <a:r>
              <a:rPr lang="en-US" err="1">
                <a:cs typeface="Calibri"/>
              </a:rPr>
              <a:t>chauffe</a:t>
            </a:r>
            <a:r>
              <a:rPr lang="en-US">
                <a:cs typeface="Calibri"/>
              </a:rPr>
              <a:t>, </a:t>
            </a:r>
            <a:r>
              <a:rPr lang="en-US" err="1">
                <a:cs typeface="Calibri"/>
              </a:rPr>
              <a:t>organise</a:t>
            </a:r>
            <a:r>
              <a:rPr lang="en-US">
                <a:cs typeface="Calibri"/>
              </a:rPr>
              <a:t> des </a:t>
            </a:r>
            <a:r>
              <a:rPr lang="en-US" err="1">
                <a:cs typeface="Calibri"/>
              </a:rPr>
              <a:t>évènements</a:t>
            </a:r>
            <a:r>
              <a:rPr lang="en-US">
                <a:cs typeface="Calibri"/>
              </a:rPr>
              <a:t> </a:t>
            </a:r>
            <a:r>
              <a:rPr lang="en-US" err="1">
                <a:cs typeface="Calibri"/>
              </a:rPr>
              <a:t>ou</a:t>
            </a:r>
            <a:r>
              <a:rPr lang="en-US">
                <a:cs typeface="Calibri"/>
              </a:rPr>
              <a:t> </a:t>
            </a:r>
            <a:r>
              <a:rPr lang="en-US" err="1">
                <a:cs typeface="Calibri"/>
              </a:rPr>
              <a:t>participe</a:t>
            </a:r>
            <a:r>
              <a:rPr lang="en-US">
                <a:cs typeface="Calibri"/>
              </a:rPr>
              <a:t> à des manifestations </a:t>
            </a:r>
            <a:r>
              <a:rPr lang="en-US" err="1">
                <a:cs typeface="Calibri"/>
              </a:rPr>
              <a:t>organisées</a:t>
            </a:r>
            <a:r>
              <a:rPr lang="en-US">
                <a:cs typeface="Calibri"/>
              </a:rPr>
              <a:t> par la </a:t>
            </a:r>
            <a:r>
              <a:rPr lang="en-US" err="1">
                <a:cs typeface="Calibri"/>
              </a:rPr>
              <a:t>ville</a:t>
            </a:r>
            <a:r>
              <a:rPr lang="en-US">
                <a:cs typeface="Calibri"/>
              </a:rPr>
              <a:t> </a:t>
            </a:r>
            <a:r>
              <a:rPr lang="en-US" err="1">
                <a:cs typeface="Calibri"/>
              </a:rPr>
              <a:t>ou</a:t>
            </a:r>
            <a:r>
              <a:rPr lang="en-US">
                <a:cs typeface="Calibri"/>
              </a:rPr>
              <a:t> </a:t>
            </a:r>
            <a:r>
              <a:rPr lang="en-US" err="1">
                <a:cs typeface="Calibri"/>
              </a:rPr>
              <a:t>d'autres</a:t>
            </a:r>
            <a:r>
              <a:rPr lang="en-US">
                <a:cs typeface="Calibri"/>
              </a:rPr>
              <a:t> associations </a:t>
            </a:r>
            <a:r>
              <a:rPr lang="en-US" err="1">
                <a:cs typeface="Calibri"/>
              </a:rPr>
              <a:t>ou</a:t>
            </a:r>
            <a:r>
              <a:rPr lang="en-US">
                <a:cs typeface="Calibri"/>
              </a:rPr>
              <a:t> </a:t>
            </a:r>
            <a:r>
              <a:rPr lang="en-US" err="1">
                <a:cs typeface="Calibri"/>
              </a:rPr>
              <a:t>particuliers</a:t>
            </a:r>
          </a:p>
          <a:p>
            <a:endParaRPr lang="en-US">
              <a:cs typeface="Calibri"/>
            </a:endParaRPr>
          </a:p>
          <a:p>
            <a:r>
              <a:rPr lang="en-US" err="1">
                <a:cs typeface="Calibri"/>
              </a:rPr>
              <a:t>Mettre</a:t>
            </a:r>
            <a:r>
              <a:rPr lang="en-US">
                <a:cs typeface="Calibri"/>
              </a:rPr>
              <a:t> de la </a:t>
            </a:r>
            <a:r>
              <a:rPr lang="en-US" err="1">
                <a:cs typeface="Calibri"/>
              </a:rPr>
              <a:t>dynamique</a:t>
            </a:r>
            <a:r>
              <a:rPr lang="en-US">
                <a:cs typeface="Calibri"/>
              </a:rPr>
              <a:t> </a:t>
            </a:r>
            <a:r>
              <a:rPr lang="en-US" err="1">
                <a:cs typeface="Calibri"/>
              </a:rPr>
              <a:t>gràce</a:t>
            </a:r>
            <a:r>
              <a:rPr lang="en-US">
                <a:cs typeface="Calibri"/>
              </a:rPr>
              <a:t> à des </a:t>
            </a:r>
            <a:r>
              <a:rPr lang="en-US" err="1">
                <a:cs typeface="Calibri"/>
              </a:rPr>
              <a:t>échanges</a:t>
            </a:r>
            <a:r>
              <a:rPr lang="en-US">
                <a:cs typeface="Calibri"/>
              </a:rPr>
              <a:t> </a:t>
            </a:r>
            <a:r>
              <a:rPr lang="en-US" err="1">
                <a:cs typeface="Calibri"/>
              </a:rPr>
              <a:t>autour</a:t>
            </a:r>
            <a:r>
              <a:rPr lang="en-US">
                <a:cs typeface="Calibri"/>
              </a:rPr>
              <a:t> du four, , entre habitants, </a:t>
            </a:r>
            <a:r>
              <a:rPr lang="en-US" err="1">
                <a:cs typeface="Calibri"/>
              </a:rPr>
              <a:t>acteurs</a:t>
            </a:r>
            <a:r>
              <a:rPr lang="en-US">
                <a:cs typeface="Calibri"/>
              </a:rPr>
              <a:t> </a:t>
            </a:r>
            <a:r>
              <a:rPr lang="en-US" err="1">
                <a:cs typeface="Calibri"/>
              </a:rPr>
              <a:t>locaux</a:t>
            </a:r>
            <a:r>
              <a:rPr lang="en-US">
                <a:cs typeface="Calibri"/>
              </a:rPr>
              <a:t> et </a:t>
            </a:r>
            <a:r>
              <a:rPr lang="en-US" err="1">
                <a:cs typeface="Calibri"/>
              </a:rPr>
              <a:t>associatifs</a:t>
            </a:r>
            <a:r>
              <a:rPr lang="en-US">
                <a:cs typeface="Calibri"/>
              </a:rPr>
              <a:t> </a:t>
            </a:r>
            <a:r>
              <a:rPr lang="en-US" err="1">
                <a:cs typeface="Calibri"/>
              </a:rPr>
              <a:t>quel</a:t>
            </a:r>
            <a:r>
              <a:rPr lang="en-US">
                <a:cs typeface="Calibri"/>
              </a:rPr>
              <a:t> que </a:t>
            </a:r>
            <a:r>
              <a:rPr lang="en-US" err="1">
                <a:cs typeface="Calibri"/>
              </a:rPr>
              <a:t>soit</a:t>
            </a:r>
            <a:r>
              <a:rPr lang="en-US">
                <a:cs typeface="Calibri"/>
              </a:rPr>
              <a:t> </a:t>
            </a:r>
            <a:r>
              <a:rPr lang="en-US" err="1">
                <a:cs typeface="Calibri"/>
              </a:rPr>
              <a:t>l'age</a:t>
            </a:r>
            <a:r>
              <a:rPr lang="en-US">
                <a:cs typeface="Calibri"/>
              </a:rPr>
              <a:t> des participants</a:t>
            </a:r>
            <a:endParaRPr lang="en-US"/>
          </a:p>
          <a:p>
            <a:r>
              <a:rPr lang="en-US">
                <a:cs typeface="Calibri"/>
              </a:rPr>
              <a:t>Cela </a:t>
            </a:r>
            <a:r>
              <a:rPr lang="en-US" err="1">
                <a:cs typeface="Calibri"/>
              </a:rPr>
              <a:t>rentre</a:t>
            </a:r>
            <a:r>
              <a:rPr lang="en-US">
                <a:cs typeface="Calibri"/>
              </a:rPr>
              <a:t> </a:t>
            </a:r>
            <a:r>
              <a:rPr lang="en-US" err="1">
                <a:cs typeface="Calibri"/>
              </a:rPr>
              <a:t>donc</a:t>
            </a:r>
            <a:r>
              <a:rPr lang="en-US">
                <a:cs typeface="Calibri"/>
              </a:rPr>
              <a:t> tout à fait dans les </a:t>
            </a:r>
            <a:r>
              <a:rPr lang="en-US" err="1">
                <a:cs typeface="Calibri"/>
              </a:rPr>
              <a:t>objectifs</a:t>
            </a:r>
            <a:r>
              <a:rPr lang="en-US">
                <a:cs typeface="Calibri"/>
              </a:rPr>
              <a:t> de la politique de la </a:t>
            </a:r>
            <a:r>
              <a:rPr lang="en-US" err="1">
                <a:cs typeface="Calibri"/>
              </a:rPr>
              <a:t>ville</a:t>
            </a:r>
            <a:r>
              <a:rPr lang="en-US">
                <a:cs typeface="Calibri"/>
              </a:rPr>
              <a:t> de </a:t>
            </a:r>
            <a:r>
              <a:rPr lang="en-US" err="1"/>
              <a:t>soutenir</a:t>
            </a:r>
            <a:r>
              <a:rPr lang="en-US"/>
              <a:t> la </a:t>
            </a:r>
            <a:r>
              <a:rPr lang="en-US" err="1"/>
              <a:t>dynamique</a:t>
            </a:r>
            <a:r>
              <a:rPr lang="en-US"/>
              <a:t> associative, </a:t>
            </a:r>
            <a:r>
              <a:rPr lang="en-US" err="1"/>
              <a:t>ancrer</a:t>
            </a:r>
            <a:r>
              <a:rPr lang="en-US"/>
              <a:t> et </a:t>
            </a:r>
            <a:r>
              <a:rPr lang="en-US" err="1"/>
              <a:t>valoriser</a:t>
            </a:r>
            <a:r>
              <a:rPr lang="en-US"/>
              <a:t> les actions locales et </a:t>
            </a:r>
            <a:r>
              <a:rPr lang="en-US" err="1"/>
              <a:t>favoriser</a:t>
            </a:r>
            <a:r>
              <a:rPr lang="en-US"/>
              <a:t> es </a:t>
            </a:r>
            <a:r>
              <a:rPr lang="en-US" err="1"/>
              <a:t>échnages</a:t>
            </a:r>
            <a:r>
              <a:rPr lang="en-US"/>
              <a:t> entre </a:t>
            </a:r>
            <a:r>
              <a:rPr lang="en-US" err="1"/>
              <a:t>tous</a:t>
            </a:r>
            <a:endParaRPr lang="en-US" err="1">
              <a:cs typeface="Calibri"/>
            </a:endParaRPr>
          </a:p>
          <a:p>
            <a:endParaRPr lang="en-US">
              <a:cs typeface="Calibri"/>
            </a:endParaRPr>
          </a:p>
          <a:p>
            <a:r>
              <a:rPr lang="en-US">
                <a:cs typeface="Calibri"/>
              </a:rPr>
              <a:t>La </a:t>
            </a:r>
            <a:r>
              <a:rPr lang="en-US" err="1">
                <a:cs typeface="Calibri"/>
              </a:rPr>
              <a:t>convetion</a:t>
            </a:r>
            <a:r>
              <a:rPr lang="en-US">
                <a:cs typeface="Calibri"/>
              </a:rPr>
              <a:t> </a:t>
            </a:r>
            <a:r>
              <a:rPr lang="en-US" err="1">
                <a:cs typeface="Calibri"/>
              </a:rPr>
              <a:t>décrit</a:t>
            </a:r>
            <a:r>
              <a:rPr lang="en-US">
                <a:cs typeface="Calibri"/>
              </a:rPr>
              <a:t> </a:t>
            </a:r>
            <a:r>
              <a:rPr lang="en-US" err="1">
                <a:cs typeface="Calibri"/>
              </a:rPr>
              <a:t>cles</a:t>
            </a:r>
            <a:r>
              <a:rPr lang="en-US">
                <a:cs typeface="Calibri"/>
              </a:rPr>
              <a:t> conditions et </a:t>
            </a:r>
            <a:r>
              <a:rPr lang="en-US" err="1">
                <a:cs typeface="Calibri"/>
              </a:rPr>
              <a:t>modalités</a:t>
            </a:r>
            <a:r>
              <a:rPr lang="en-US">
                <a:cs typeface="Calibri"/>
              </a:rPr>
              <a:t> de mise à disposition </a:t>
            </a:r>
            <a:r>
              <a:rPr lang="en-US" err="1">
                <a:cs typeface="Calibri"/>
              </a:rPr>
              <a:t>d'équipements</a:t>
            </a:r>
            <a:r>
              <a:rPr lang="en-US">
                <a:cs typeface="Calibri"/>
              </a:rPr>
              <a:t> à </a:t>
            </a:r>
            <a:r>
              <a:rPr lang="en-US" err="1">
                <a:cs typeface="Calibri"/>
              </a:rPr>
              <a:t>l'association</a:t>
            </a:r>
            <a:r>
              <a:rPr lang="en-US">
                <a:cs typeface="Calibri"/>
              </a:rPr>
              <a:t> </a:t>
            </a:r>
            <a:r>
              <a:rPr lang="en-US" err="1">
                <a:cs typeface="Calibri"/>
              </a:rPr>
              <a:t>mais</a:t>
            </a:r>
            <a:r>
              <a:rPr lang="en-US">
                <a:cs typeface="Calibri"/>
              </a:rPr>
              <a:t> </a:t>
            </a:r>
            <a:r>
              <a:rPr lang="en-US" err="1">
                <a:cs typeface="Calibri"/>
              </a:rPr>
              <a:t>également</a:t>
            </a:r>
            <a:r>
              <a:rPr lang="en-US">
                <a:cs typeface="Calibri"/>
              </a:rPr>
              <a:t> des aspects financiers</a:t>
            </a:r>
          </a:p>
          <a:p>
            <a:endParaRPr lang="en-US">
              <a:cs typeface="Calibri"/>
            </a:endParaRPr>
          </a:p>
          <a:p>
            <a:r>
              <a:rPr lang="en-US">
                <a:cs typeface="Calibri"/>
              </a:rPr>
              <a:t>2 </a:t>
            </a:r>
            <a:r>
              <a:rPr lang="en-US" err="1">
                <a:cs typeface="Calibri"/>
              </a:rPr>
              <a:t>évolutions</a:t>
            </a:r>
            <a:r>
              <a:rPr lang="en-US">
                <a:cs typeface="Calibri"/>
              </a:rPr>
              <a:t> </a:t>
            </a:r>
            <a:r>
              <a:rPr lang="en-US" err="1">
                <a:cs typeface="Calibri"/>
              </a:rPr>
              <a:t>comprtent</a:t>
            </a:r>
            <a:r>
              <a:rPr lang="en-US">
                <a:cs typeface="Calibri"/>
              </a:rPr>
              <a:t> </a:t>
            </a:r>
            <a:r>
              <a:rPr lang="en-US" err="1">
                <a:cs typeface="Calibri"/>
              </a:rPr>
              <a:t>cette</a:t>
            </a:r>
            <a:r>
              <a:rPr lang="en-US">
                <a:cs typeface="Calibri"/>
              </a:rPr>
              <a:t> convention :</a:t>
            </a:r>
            <a:endParaRPr lang="en-US"/>
          </a:p>
          <a:p>
            <a:r>
              <a:rPr lang="en-US">
                <a:cs typeface="Calibri"/>
              </a:rPr>
              <a:t>Sa durée; le </a:t>
            </a:r>
            <a:r>
              <a:rPr lang="en-US" err="1">
                <a:cs typeface="Calibri"/>
              </a:rPr>
              <a:t>versement</a:t>
            </a:r>
            <a:r>
              <a:rPr lang="en-US">
                <a:cs typeface="Calibri"/>
              </a:rPr>
              <a:t> des 150€ de </a:t>
            </a:r>
            <a:r>
              <a:rPr lang="en-US" err="1">
                <a:cs typeface="Calibri"/>
              </a:rPr>
              <a:t>cout</a:t>
            </a:r>
            <a:r>
              <a:rPr lang="en-US">
                <a:cs typeface="Calibri"/>
              </a:rPr>
              <a:t> </a:t>
            </a:r>
            <a:r>
              <a:rPr lang="en-US" err="1">
                <a:cs typeface="Calibri"/>
              </a:rPr>
              <a:t>directement</a:t>
            </a:r>
            <a:r>
              <a:rPr lang="en-US">
                <a:cs typeface="Calibri"/>
              </a:rPr>
              <a:t> du </a:t>
            </a:r>
            <a:r>
              <a:rPr lang="en-US" err="1">
                <a:cs typeface="Calibri"/>
              </a:rPr>
              <a:t>locataire</a:t>
            </a:r>
            <a:r>
              <a:rPr lang="en-US">
                <a:cs typeface="Calibri"/>
              </a:rPr>
              <a:t> à association </a:t>
            </a:r>
            <a:r>
              <a:rPr lang="en-US" err="1">
                <a:cs typeface="Calibri"/>
              </a:rPr>
              <a:t>plutot</a:t>
            </a:r>
            <a:r>
              <a:rPr lang="en-US">
                <a:cs typeface="Calibri"/>
              </a:rPr>
              <a:t> que de passer par la </a:t>
            </a:r>
            <a:r>
              <a:rPr lang="en-US" err="1">
                <a:cs typeface="Calibri"/>
              </a:rPr>
              <a:t>ville</a:t>
            </a:r>
            <a:r>
              <a:rPr lang="en-US">
                <a:cs typeface="Calibri"/>
              </a:rPr>
              <a:t> *** regie, </a:t>
            </a:r>
            <a:r>
              <a:rPr lang="en-US" err="1">
                <a:cs typeface="Calibri"/>
              </a:rPr>
              <a:t>recette</a:t>
            </a:r>
            <a:r>
              <a:rPr lang="en-US">
                <a:cs typeface="Calibri"/>
              </a:rPr>
              <a:t>, </a:t>
            </a:r>
            <a:r>
              <a:rPr lang="en-US" err="1">
                <a:cs typeface="Calibri"/>
              </a:rPr>
              <a:t>décaissement</a:t>
            </a:r>
            <a:r>
              <a:rPr lang="en-US">
                <a:cs typeface="Calibri"/>
              </a:rPr>
              <a:t> …</a:t>
            </a:r>
            <a:endParaRPr lang="en-US"/>
          </a:p>
          <a:p>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9BE2CC3-1329-4E35-90FE-C3401F0A7363}" type="slidenum">
              <a:t>16</a:t>
            </a:fld>
            <a:endParaRPr lang="en-US"/>
          </a:p>
        </p:txBody>
      </p:sp>
    </p:spTree>
    <p:extLst>
      <p:ext uri="{BB962C8B-B14F-4D97-AF65-F5344CB8AC3E}">
        <p14:creationId xmlns:p14="http://schemas.microsoft.com/office/powerpoint/2010/main" val="316709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service </a:t>
            </a:r>
            <a:r>
              <a:rPr lang="en-US" err="1"/>
              <a:t>commun</a:t>
            </a:r>
            <a:r>
              <a:rPr lang="en-US"/>
              <a:t> passe </a:t>
            </a:r>
            <a:r>
              <a:rPr lang="en-US" err="1"/>
              <a:t>aujourd’hui</a:t>
            </a:r>
            <a:r>
              <a:rPr lang="en-US"/>
              <a:t> à </a:t>
            </a:r>
            <a:r>
              <a:rPr lang="en-US" err="1"/>
              <a:t>une</a:t>
            </a:r>
            <a:r>
              <a:rPr lang="en-US"/>
              <a:t> phase de </a:t>
            </a:r>
            <a:r>
              <a:rPr lang="en-US" err="1"/>
              <a:t>déploiement</a:t>
            </a:r>
            <a:r>
              <a:rPr lang="en-US"/>
              <a:t>, qui suppose de </a:t>
            </a:r>
            <a:r>
              <a:rPr lang="en-US" err="1"/>
              <a:t>réviser</a:t>
            </a:r>
            <a:r>
              <a:rPr lang="en-US"/>
              <a:t> son </a:t>
            </a:r>
            <a:r>
              <a:rPr lang="en-US" err="1"/>
              <a:t>équilibre</a:t>
            </a:r>
            <a:r>
              <a:rPr lang="en-US"/>
              <a:t> financier.</a:t>
            </a:r>
          </a:p>
          <a:p>
            <a:r>
              <a:rPr lang="en-US" err="1"/>
              <a:t>Actuellement</a:t>
            </a:r>
            <a:r>
              <a:rPr lang="en-US"/>
              <a:t> 9 communes + la </a:t>
            </a:r>
            <a:r>
              <a:rPr lang="en-US" err="1"/>
              <a:t>mteropole</a:t>
            </a:r>
            <a:r>
              <a:rPr lang="en-US"/>
              <a:t> </a:t>
            </a:r>
            <a:r>
              <a:rPr lang="en-US" err="1"/>
              <a:t>adhèrent</a:t>
            </a:r>
            <a:r>
              <a:rPr lang="en-US"/>
              <a:t> au service </a:t>
            </a:r>
            <a:r>
              <a:rPr lang="en-US" err="1"/>
              <a:t>commun</a:t>
            </a:r>
            <a:r>
              <a:rPr lang="en-US"/>
              <a:t> (</a:t>
            </a:r>
            <a:r>
              <a:rPr lang="en-US" b="1" err="1"/>
              <a:t>Eybens</a:t>
            </a:r>
            <a:r>
              <a:rPr lang="en-US"/>
              <a:t>, </a:t>
            </a:r>
            <a:r>
              <a:rPr lang="en-US" err="1"/>
              <a:t>Gières</a:t>
            </a:r>
            <a:r>
              <a:rPr lang="en-US"/>
              <a:t>, </a:t>
            </a:r>
            <a:r>
              <a:rPr lang="en-US" b="1"/>
              <a:t>Grenoble</a:t>
            </a:r>
            <a:r>
              <a:rPr lang="en-US"/>
              <a:t>, </a:t>
            </a:r>
            <a:r>
              <a:rPr lang="en-US" b="1"/>
              <a:t>Meylan</a:t>
            </a:r>
            <a:r>
              <a:rPr lang="en-US"/>
              <a:t>, </a:t>
            </a:r>
            <a:r>
              <a:rPr lang="en-US" b="1" err="1"/>
              <a:t>Poisat</a:t>
            </a:r>
            <a:r>
              <a:rPr lang="en-US"/>
              <a:t>, </a:t>
            </a:r>
            <a:r>
              <a:rPr lang="en-US" b="1"/>
              <a:t>Le Pont de </a:t>
            </a:r>
            <a:r>
              <a:rPr lang="en-US" b="1" err="1"/>
              <a:t>Claix</a:t>
            </a:r>
            <a:r>
              <a:rPr lang="en-US"/>
              <a:t>, </a:t>
            </a:r>
            <a:r>
              <a:rPr lang="en-US" b="1" err="1"/>
              <a:t>Vaulnaveys</a:t>
            </a:r>
            <a:r>
              <a:rPr lang="en-US" b="1"/>
              <a:t>-le-Haut</a:t>
            </a:r>
            <a:r>
              <a:rPr lang="en-US"/>
              <a:t>, </a:t>
            </a:r>
          </a:p>
          <a:p>
            <a:r>
              <a:rPr lang="en-US" b="1" err="1"/>
              <a:t>Seyssinet-Pariset</a:t>
            </a:r>
            <a:r>
              <a:rPr lang="en-US" b="1"/>
              <a:t> </a:t>
            </a:r>
            <a:r>
              <a:rPr lang="en-US"/>
              <a:t>et </a:t>
            </a:r>
            <a:r>
              <a:rPr lang="en-US" b="1" err="1"/>
              <a:t>Vizille</a:t>
            </a:r>
            <a:r>
              <a:rPr lang="en-US"/>
              <a:t> (qui arrive) </a:t>
            </a:r>
            <a:r>
              <a:rPr lang="en-US" err="1"/>
              <a:t>souhaitent</a:t>
            </a:r>
            <a:r>
              <a:rPr lang="en-US"/>
              <a:t> </a:t>
            </a:r>
            <a:r>
              <a:rPr lang="en-US" err="1"/>
              <a:t>intégrer</a:t>
            </a:r>
            <a:r>
              <a:rPr lang="en-US"/>
              <a:t> le service </a:t>
            </a:r>
            <a:r>
              <a:rPr lang="en-US" err="1"/>
              <a:t>commun</a:t>
            </a:r>
            <a:r>
              <a:rPr lang="en-US"/>
              <a:t> </a:t>
            </a:r>
          </a:p>
          <a:p>
            <a:r>
              <a:rPr lang="en-US"/>
              <a:t> la commune de Saint-Georges-de-Commiers se retire du service </a:t>
            </a:r>
            <a:r>
              <a:rPr lang="en-US" err="1"/>
              <a:t>commun</a:t>
            </a:r>
            <a:r>
              <a:rPr lang="en-US"/>
              <a:t> et ne figure </a:t>
            </a:r>
            <a:r>
              <a:rPr lang="en-US" err="1"/>
              <a:t>donc</a:t>
            </a:r>
            <a:r>
              <a:rPr lang="en-US"/>
              <a:t> pas dans la nouvelle convention de service </a:t>
            </a:r>
            <a:r>
              <a:rPr lang="en-US" err="1"/>
              <a:t>commun</a:t>
            </a:r>
            <a:r>
              <a:rPr lang="en-US"/>
              <a:t>.</a:t>
            </a:r>
            <a:endParaRPr lang="en-US">
              <a:cs typeface="Calibri"/>
            </a:endParaRPr>
          </a:p>
        </p:txBody>
      </p:sp>
      <p:sp>
        <p:nvSpPr>
          <p:cNvPr id="4" name="Slide Number Placeholder 3"/>
          <p:cNvSpPr>
            <a:spLocks noGrp="1"/>
          </p:cNvSpPr>
          <p:nvPr>
            <p:ph type="sldNum" sz="quarter" idx="5"/>
          </p:nvPr>
        </p:nvSpPr>
        <p:spPr/>
        <p:txBody>
          <a:bodyPr/>
          <a:lstStyle/>
          <a:p>
            <a:fld id="{49BE2CC3-1329-4E35-90FE-C3401F0A7363}" type="slidenum">
              <a:rPr lang="en-US"/>
              <a:t>18</a:t>
            </a:fld>
            <a:endParaRPr lang="en-US"/>
          </a:p>
        </p:txBody>
      </p:sp>
    </p:spTree>
    <p:extLst>
      <p:ext uri="{BB962C8B-B14F-4D97-AF65-F5344CB8AC3E}">
        <p14:creationId xmlns:p14="http://schemas.microsoft.com/office/powerpoint/2010/main" val="291480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Ce service </a:t>
            </a:r>
            <a:r>
              <a:rPr lang="en-US" err="1"/>
              <a:t>commun</a:t>
            </a:r>
            <a:r>
              <a:rPr lang="en-US"/>
              <a:t> </a:t>
            </a:r>
            <a:r>
              <a:rPr lang="en-US" err="1"/>
              <a:t>autour</a:t>
            </a:r>
            <a:r>
              <a:rPr lang="en-US"/>
              <a:t> de la </a:t>
            </a:r>
            <a:r>
              <a:rPr lang="en-US" err="1"/>
              <a:t>plateforme</a:t>
            </a:r>
            <a:r>
              <a:rPr lang="en-US"/>
              <a:t> participative </a:t>
            </a:r>
            <a:r>
              <a:rPr lang="en-US" err="1"/>
              <a:t>est</a:t>
            </a:r>
            <a:r>
              <a:rPr lang="en-US"/>
              <a:t> </a:t>
            </a:r>
            <a:r>
              <a:rPr lang="en-US" err="1"/>
              <a:t>rattaché</a:t>
            </a:r>
            <a:r>
              <a:rPr lang="en-US"/>
              <a:t> au service Participation </a:t>
            </a:r>
            <a:r>
              <a:rPr lang="en-US" err="1"/>
              <a:t>citoyenne</a:t>
            </a:r>
            <a:r>
              <a:rPr lang="en-US"/>
              <a:t> au sein de la Direction </a:t>
            </a:r>
            <a:r>
              <a:rPr lang="en-US" err="1"/>
              <a:t>Stratégie</a:t>
            </a:r>
            <a:r>
              <a:rPr lang="en-US"/>
              <a:t>, Innovation et Relations </a:t>
            </a:r>
            <a:r>
              <a:rPr lang="en-US" err="1"/>
              <a:t>usagers</a:t>
            </a:r>
            <a:r>
              <a:rPr lang="en-US"/>
              <a:t>.</a:t>
            </a:r>
            <a:endParaRPr lang="en-US">
              <a:cs typeface="Calibri"/>
            </a:endParaRPr>
          </a:p>
          <a:p>
            <a:r>
              <a:rPr lang="en-US"/>
              <a:t> Il </a:t>
            </a:r>
            <a:r>
              <a:rPr lang="en-US" err="1"/>
              <a:t>compte</a:t>
            </a:r>
            <a:r>
              <a:rPr lang="en-US"/>
              <a:t> 3agents </a:t>
            </a:r>
            <a:r>
              <a:rPr lang="en-US" err="1"/>
              <a:t>métropolitains</a:t>
            </a:r>
            <a:r>
              <a:rPr lang="en-US"/>
              <a:t> </a:t>
            </a:r>
            <a:r>
              <a:rPr lang="en-US" err="1"/>
              <a:t>affectés</a:t>
            </a:r>
            <a:r>
              <a:rPr lang="en-US"/>
              <a:t> pour </a:t>
            </a:r>
            <a:r>
              <a:rPr lang="en-US" err="1"/>
              <a:t>une</a:t>
            </a:r>
            <a:r>
              <a:rPr lang="en-US"/>
              <a:t> </a:t>
            </a:r>
            <a:r>
              <a:rPr lang="en-US" err="1"/>
              <a:t>partie</a:t>
            </a:r>
            <a:r>
              <a:rPr lang="en-US"/>
              <a:t> de </a:t>
            </a:r>
            <a:r>
              <a:rPr lang="en-US" err="1"/>
              <a:t>leur</a:t>
            </a:r>
            <a:r>
              <a:rPr lang="en-US"/>
              <a:t> temps de travail au service </a:t>
            </a:r>
            <a:r>
              <a:rPr lang="en-US" err="1"/>
              <a:t>commun</a:t>
            </a:r>
            <a:r>
              <a:rPr lang="en-US"/>
              <a:t>, </a:t>
            </a:r>
            <a:r>
              <a:rPr lang="en-US" err="1"/>
              <a:t>correspondant</a:t>
            </a:r>
            <a:r>
              <a:rPr lang="en-US"/>
              <a:t> au total à 1ETP. </a:t>
            </a:r>
          </a:p>
          <a:p>
            <a:r>
              <a:rPr lang="en-US"/>
              <a:t>Ce service assure les missions </a:t>
            </a:r>
            <a:r>
              <a:rPr lang="en-US" err="1"/>
              <a:t>suivantes</a:t>
            </a:r>
            <a:r>
              <a:rPr lang="en-US"/>
              <a:t> :</a:t>
            </a:r>
          </a:p>
          <a:p>
            <a:r>
              <a:rPr lang="en-US"/>
              <a:t>Missions socle :</a:t>
            </a:r>
          </a:p>
          <a:p>
            <a:r>
              <a:rPr lang="en-US"/>
              <a:t>1. </a:t>
            </a:r>
            <a:r>
              <a:rPr lang="en-US" err="1"/>
              <a:t>Création</a:t>
            </a:r>
            <a:r>
              <a:rPr lang="en-US"/>
              <a:t>, </a:t>
            </a:r>
            <a:r>
              <a:rPr lang="en-US" err="1"/>
              <a:t>développement</a:t>
            </a:r>
            <a:r>
              <a:rPr lang="en-US"/>
              <a:t>, </a:t>
            </a:r>
            <a:r>
              <a:rPr lang="en-US" err="1"/>
              <a:t>hébergement</a:t>
            </a:r>
            <a:r>
              <a:rPr lang="en-US"/>
              <a:t>, maintenance et administration du socle technique de la </a:t>
            </a:r>
            <a:r>
              <a:rPr lang="en-US" err="1"/>
              <a:t>plateforme</a:t>
            </a:r>
            <a:r>
              <a:rPr lang="en-US"/>
              <a:t> numérique</a:t>
            </a:r>
          </a:p>
          <a:p>
            <a:r>
              <a:rPr lang="en-US"/>
              <a:t>2. </a:t>
            </a:r>
            <a:r>
              <a:rPr lang="en-US" err="1"/>
              <a:t>Création</a:t>
            </a:r>
            <a:r>
              <a:rPr lang="en-US"/>
              <a:t> et mise </a:t>
            </a:r>
            <a:r>
              <a:rPr lang="en-US" err="1"/>
              <a:t>en</a:t>
            </a:r>
            <a:r>
              <a:rPr lang="en-US"/>
              <a:t> place des </a:t>
            </a:r>
            <a:r>
              <a:rPr lang="en-US" err="1"/>
              <a:t>espaces</a:t>
            </a:r>
            <a:r>
              <a:rPr lang="en-US"/>
              <a:t> </a:t>
            </a:r>
            <a:r>
              <a:rPr lang="en-US" err="1"/>
              <a:t>numériques</a:t>
            </a:r>
            <a:r>
              <a:rPr lang="en-US"/>
              <a:t> </a:t>
            </a:r>
            <a:r>
              <a:rPr lang="en-US" err="1"/>
              <a:t>personnalisés</a:t>
            </a:r>
            <a:r>
              <a:rPr lang="en-US"/>
              <a:t> des communes (sous sites de la </a:t>
            </a:r>
            <a:r>
              <a:rPr lang="en-US" err="1"/>
              <a:t>plateforme</a:t>
            </a:r>
            <a:r>
              <a:rPr lang="en-US"/>
              <a:t>)</a:t>
            </a:r>
          </a:p>
          <a:p>
            <a:r>
              <a:rPr lang="en-US"/>
              <a:t>3. Formation à </a:t>
            </a:r>
            <a:r>
              <a:rPr lang="en-US" err="1"/>
              <a:t>l’outil</a:t>
            </a:r>
            <a:r>
              <a:rPr lang="en-US"/>
              <a:t> </a:t>
            </a:r>
            <a:r>
              <a:rPr lang="en-US" err="1"/>
              <a:t>d’administration</a:t>
            </a:r>
            <a:r>
              <a:rPr lang="en-US"/>
              <a:t> des </a:t>
            </a:r>
            <a:r>
              <a:rPr lang="en-US" err="1"/>
              <a:t>espaces</a:t>
            </a:r>
            <a:endParaRPr lang="en-US">
              <a:cs typeface="Calibri"/>
            </a:endParaRPr>
          </a:p>
          <a:p>
            <a:r>
              <a:rPr lang="en-US"/>
              <a:t>4. </a:t>
            </a:r>
            <a:r>
              <a:rPr lang="en-US" err="1"/>
              <a:t>Organisation</a:t>
            </a:r>
            <a:r>
              <a:rPr lang="en-US"/>
              <a:t> du club </a:t>
            </a:r>
            <a:r>
              <a:rPr lang="en-US" err="1"/>
              <a:t>utilisateurs</a:t>
            </a:r>
            <a:r>
              <a:rPr lang="en-US"/>
              <a:t> de la </a:t>
            </a:r>
            <a:r>
              <a:rPr lang="en-US" err="1"/>
              <a:t>plateforme</a:t>
            </a:r>
            <a:r>
              <a:rPr lang="en-US"/>
              <a:t> : </a:t>
            </a:r>
            <a:r>
              <a:rPr lang="en-US" err="1"/>
              <a:t>une</a:t>
            </a:r>
            <a:r>
              <a:rPr lang="en-US"/>
              <a:t> </a:t>
            </a:r>
            <a:r>
              <a:rPr lang="en-US" err="1"/>
              <a:t>réunion</a:t>
            </a:r>
            <a:r>
              <a:rPr lang="en-US"/>
              <a:t> par </a:t>
            </a:r>
            <a:r>
              <a:rPr lang="en-US" err="1"/>
              <a:t>trimestre</a:t>
            </a:r>
            <a:r>
              <a:rPr lang="en-US"/>
              <a:t> pour partages </a:t>
            </a:r>
            <a:r>
              <a:rPr lang="en-US" err="1"/>
              <a:t>d’expériences</a:t>
            </a:r>
            <a:r>
              <a:rPr lang="en-US"/>
              <a:t>, </a:t>
            </a:r>
            <a:r>
              <a:rPr lang="en-US" err="1"/>
              <a:t>besoins</a:t>
            </a:r>
            <a:r>
              <a:rPr lang="en-US"/>
              <a:t> </a:t>
            </a:r>
            <a:r>
              <a:rPr lang="en-US" err="1"/>
              <a:t>d’évolutions</a:t>
            </a:r>
            <a:r>
              <a:rPr lang="en-US"/>
              <a:t>…</a:t>
            </a:r>
          </a:p>
          <a:p>
            <a:endParaRPr lang="en-US"/>
          </a:p>
          <a:p>
            <a:r>
              <a:rPr lang="en-US"/>
              <a:t>Le </a:t>
            </a:r>
            <a:r>
              <a:rPr lang="en-US" err="1"/>
              <a:t>fonctionnement</a:t>
            </a:r>
            <a:r>
              <a:rPr lang="en-US"/>
              <a:t> du service </a:t>
            </a:r>
            <a:r>
              <a:rPr lang="en-US" err="1"/>
              <a:t>commun</a:t>
            </a:r>
            <a:r>
              <a:rPr lang="en-US"/>
              <a:t> </a:t>
            </a:r>
            <a:r>
              <a:rPr lang="en-US" err="1"/>
              <a:t>détient</a:t>
            </a:r>
            <a:r>
              <a:rPr lang="en-US"/>
              <a:t> </a:t>
            </a:r>
            <a:r>
              <a:rPr lang="en-US" err="1"/>
              <a:t>une</a:t>
            </a:r>
            <a:r>
              <a:rPr lang="en-US"/>
              <a:t> </a:t>
            </a:r>
            <a:r>
              <a:rPr lang="en-US" err="1"/>
              <a:t>gouvernance</a:t>
            </a:r>
            <a:r>
              <a:rPr lang="en-US"/>
              <a:t> propre </a:t>
            </a:r>
            <a:r>
              <a:rPr lang="en-US" err="1"/>
              <a:t>composée</a:t>
            </a:r>
            <a:r>
              <a:rPr lang="en-US"/>
              <a:t> d’un </a:t>
            </a:r>
            <a:r>
              <a:rPr lang="en-US" err="1"/>
              <a:t>Comité</a:t>
            </a:r>
            <a:r>
              <a:rPr lang="en-US"/>
              <a:t> </a:t>
            </a:r>
            <a:r>
              <a:rPr lang="en-US" err="1"/>
              <a:t>Opérationnel</a:t>
            </a:r>
            <a:r>
              <a:rPr lang="en-US"/>
              <a:t>, d’un </a:t>
            </a:r>
            <a:r>
              <a:rPr lang="en-US" err="1"/>
              <a:t>Comité</a:t>
            </a:r>
            <a:r>
              <a:rPr lang="en-US"/>
              <a:t> </a:t>
            </a:r>
            <a:r>
              <a:rPr lang="en-US" err="1"/>
              <a:t>Opérationnel</a:t>
            </a:r>
            <a:r>
              <a:rPr lang="en-US"/>
              <a:t> </a:t>
            </a:r>
            <a:r>
              <a:rPr lang="en-US" err="1"/>
              <a:t>élargi</a:t>
            </a:r>
            <a:r>
              <a:rPr lang="en-US"/>
              <a:t> et d’un </a:t>
            </a:r>
            <a:r>
              <a:rPr lang="en-US" err="1"/>
              <a:t>Comité</a:t>
            </a:r>
            <a:r>
              <a:rPr lang="en-US"/>
              <a:t> de Pilotage, </a:t>
            </a:r>
            <a:r>
              <a:rPr lang="en-US" err="1"/>
              <a:t>ce</a:t>
            </a:r>
            <a:r>
              <a:rPr lang="en-US"/>
              <a:t> dernier </a:t>
            </a:r>
            <a:r>
              <a:rPr lang="en-US" err="1"/>
              <a:t>réalise</a:t>
            </a:r>
            <a:r>
              <a:rPr lang="en-US"/>
              <a:t> un </a:t>
            </a:r>
            <a:r>
              <a:rPr lang="en-US" err="1"/>
              <a:t>bilan</a:t>
            </a:r>
            <a:r>
              <a:rPr lang="en-US"/>
              <a:t> </a:t>
            </a:r>
            <a:r>
              <a:rPr lang="en-US" err="1"/>
              <a:t>annuel</a:t>
            </a:r>
            <a:r>
              <a:rPr lang="en-US"/>
              <a:t> des actions </a:t>
            </a:r>
            <a:r>
              <a:rPr lang="en-US" err="1"/>
              <a:t>menés</a:t>
            </a:r>
            <a:r>
              <a:rPr lang="en-US"/>
              <a:t> et </a:t>
            </a:r>
            <a:r>
              <a:rPr lang="en-US" err="1"/>
              <a:t>définit</a:t>
            </a:r>
            <a:r>
              <a:rPr lang="en-US"/>
              <a:t> les futures orientations du service.</a:t>
            </a:r>
          </a:p>
          <a:p>
            <a:endParaRPr lang="en-US"/>
          </a:p>
          <a:p>
            <a:endParaRPr lang="en-US"/>
          </a:p>
          <a:p>
            <a:r>
              <a:rPr lang="en-US" b="1" u="sng"/>
              <a:t>II </a:t>
            </a:r>
            <a:r>
              <a:rPr lang="en-US" b="1" u="sng" err="1"/>
              <a:t>Redéfinition</a:t>
            </a:r>
            <a:r>
              <a:rPr lang="en-US" b="1" u="sng"/>
              <a:t> de </a:t>
            </a:r>
            <a:r>
              <a:rPr lang="en-US" b="1" u="sng" err="1"/>
              <a:t>l’équilibre</a:t>
            </a:r>
            <a:r>
              <a:rPr lang="en-US" b="1" u="sng"/>
              <a:t> financier du service </a:t>
            </a:r>
            <a:r>
              <a:rPr lang="en-US" b="1" u="sng" err="1"/>
              <a:t>commun</a:t>
            </a:r>
            <a:endParaRPr lang="en-US" err="1"/>
          </a:p>
          <a:p>
            <a:r>
              <a:rPr lang="en-US"/>
              <a:t>Le service </a:t>
            </a:r>
            <a:r>
              <a:rPr lang="en-US" err="1"/>
              <a:t>commun</a:t>
            </a:r>
            <a:r>
              <a:rPr lang="en-US"/>
              <a:t> passe </a:t>
            </a:r>
            <a:r>
              <a:rPr lang="en-US" err="1"/>
              <a:t>aujourd’hui</a:t>
            </a:r>
            <a:r>
              <a:rPr lang="en-US"/>
              <a:t> à </a:t>
            </a:r>
            <a:r>
              <a:rPr lang="en-US" err="1"/>
              <a:t>une</a:t>
            </a:r>
            <a:r>
              <a:rPr lang="en-US"/>
              <a:t> phase de </a:t>
            </a:r>
            <a:r>
              <a:rPr lang="en-US" err="1"/>
              <a:t>déploiement</a:t>
            </a:r>
            <a:r>
              <a:rPr lang="en-US"/>
              <a:t>, qui suppose de </a:t>
            </a:r>
            <a:r>
              <a:rPr lang="en-US" err="1"/>
              <a:t>réviser</a:t>
            </a:r>
            <a:r>
              <a:rPr lang="en-US"/>
              <a:t> son </a:t>
            </a:r>
            <a:r>
              <a:rPr lang="en-US" err="1"/>
              <a:t>équilibre</a:t>
            </a:r>
            <a:r>
              <a:rPr lang="en-US"/>
              <a:t> financier.</a:t>
            </a:r>
          </a:p>
          <a:p>
            <a:endParaRPr lang="en-US"/>
          </a:p>
          <a:p>
            <a:r>
              <a:rPr lang="en-US" err="1"/>
              <a:t>Actuellement</a:t>
            </a:r>
            <a:r>
              <a:rPr lang="en-US"/>
              <a:t> 8 communes </a:t>
            </a:r>
            <a:r>
              <a:rPr lang="en-US" err="1"/>
              <a:t>adhèrent</a:t>
            </a:r>
            <a:r>
              <a:rPr lang="en-US"/>
              <a:t> au service </a:t>
            </a:r>
            <a:r>
              <a:rPr lang="en-US" err="1"/>
              <a:t>commun</a:t>
            </a:r>
            <a:r>
              <a:rPr lang="en-US"/>
              <a:t> (</a:t>
            </a:r>
            <a:r>
              <a:rPr lang="en-US" err="1"/>
              <a:t>Eybens</a:t>
            </a:r>
            <a:r>
              <a:rPr lang="en-US"/>
              <a:t>, </a:t>
            </a:r>
            <a:r>
              <a:rPr lang="en-US" err="1"/>
              <a:t>Gières</a:t>
            </a:r>
            <a:r>
              <a:rPr lang="en-US"/>
              <a:t>, Grenoble, Meylan, </a:t>
            </a:r>
            <a:r>
              <a:rPr lang="en-US" err="1"/>
              <a:t>Poisat</a:t>
            </a:r>
            <a:r>
              <a:rPr lang="en-US"/>
              <a:t>, Le Pont de </a:t>
            </a:r>
            <a:r>
              <a:rPr lang="en-US" err="1"/>
              <a:t>Claix</a:t>
            </a:r>
            <a:r>
              <a:rPr lang="en-US"/>
              <a:t>, </a:t>
            </a:r>
            <a:r>
              <a:rPr lang="en-US" err="1"/>
              <a:t>Vaulnaveys</a:t>
            </a:r>
            <a:r>
              <a:rPr lang="en-US"/>
              <a:t>-le-Haut, Saint-Georges-de-Commiers) et Grenoble Alpes </a:t>
            </a:r>
            <a:r>
              <a:rPr lang="en-US" err="1"/>
              <a:t>Métropole</a:t>
            </a:r>
            <a:r>
              <a:rPr lang="en-US"/>
              <a:t>.</a:t>
            </a:r>
          </a:p>
          <a:p>
            <a:r>
              <a:rPr lang="en-US"/>
              <a:t>Les communes de </a:t>
            </a:r>
            <a:r>
              <a:rPr lang="en-US" err="1"/>
              <a:t>Seyssinet-Pariset</a:t>
            </a:r>
            <a:r>
              <a:rPr lang="en-US"/>
              <a:t> et </a:t>
            </a:r>
            <a:r>
              <a:rPr lang="en-US" err="1"/>
              <a:t>Vizille</a:t>
            </a:r>
            <a:r>
              <a:rPr lang="en-US"/>
              <a:t> </a:t>
            </a:r>
            <a:r>
              <a:rPr lang="en-US" err="1"/>
              <a:t>souhaitent</a:t>
            </a:r>
            <a:r>
              <a:rPr lang="en-US"/>
              <a:t> </a:t>
            </a:r>
            <a:r>
              <a:rPr lang="en-US" err="1"/>
              <a:t>intégrer</a:t>
            </a:r>
            <a:r>
              <a:rPr lang="en-US"/>
              <a:t> le service </a:t>
            </a:r>
            <a:r>
              <a:rPr lang="en-US" err="1"/>
              <a:t>commun</a:t>
            </a:r>
            <a:r>
              <a:rPr lang="en-US"/>
              <a:t> </a:t>
            </a:r>
            <a:r>
              <a:rPr lang="en-US" err="1"/>
              <a:t>tandis</a:t>
            </a:r>
            <a:r>
              <a:rPr lang="en-US"/>
              <a:t> que la commune de Saint-Georges-de-Commiers se retire du service </a:t>
            </a:r>
            <a:r>
              <a:rPr lang="en-US" err="1"/>
              <a:t>commun</a:t>
            </a:r>
            <a:r>
              <a:rPr lang="en-US"/>
              <a:t> et ne figure </a:t>
            </a:r>
            <a:r>
              <a:rPr lang="en-US" err="1"/>
              <a:t>donc</a:t>
            </a:r>
            <a:r>
              <a:rPr lang="en-US"/>
              <a:t> pas dans la nouvelle convention de service </a:t>
            </a:r>
            <a:r>
              <a:rPr lang="en-US" err="1"/>
              <a:t>commun</a:t>
            </a:r>
            <a:r>
              <a:rPr lang="en-US"/>
              <a:t>.</a:t>
            </a:r>
          </a:p>
          <a:p>
            <a:endParaRPr lang="en-US"/>
          </a:p>
          <a:p>
            <a:r>
              <a:rPr lang="en-US"/>
              <a:t>De </a:t>
            </a:r>
            <a:r>
              <a:rPr lang="en-US" err="1"/>
              <a:t>nouvelles</a:t>
            </a:r>
            <a:r>
              <a:rPr lang="en-US"/>
              <a:t> </a:t>
            </a:r>
            <a:r>
              <a:rPr lang="en-US" err="1"/>
              <a:t>clés</a:t>
            </a:r>
            <a:r>
              <a:rPr lang="en-US"/>
              <a:t> de </a:t>
            </a:r>
            <a:r>
              <a:rPr lang="en-US" err="1"/>
              <a:t>répartition</a:t>
            </a:r>
            <a:r>
              <a:rPr lang="en-US"/>
              <a:t> financière entre les dix </a:t>
            </a:r>
            <a:r>
              <a:rPr lang="en-US" err="1"/>
              <a:t>membres</a:t>
            </a:r>
            <a:r>
              <a:rPr lang="en-US"/>
              <a:t> du service </a:t>
            </a:r>
            <a:r>
              <a:rPr lang="en-US" err="1"/>
              <a:t>commun</a:t>
            </a:r>
            <a:r>
              <a:rPr lang="en-US"/>
              <a:t> </a:t>
            </a:r>
            <a:r>
              <a:rPr lang="en-US" err="1"/>
              <a:t>sont</a:t>
            </a:r>
            <a:r>
              <a:rPr lang="en-US"/>
              <a:t> </a:t>
            </a:r>
            <a:r>
              <a:rPr lang="en-US" err="1"/>
              <a:t>proposées</a:t>
            </a:r>
            <a:r>
              <a:rPr lang="en-US"/>
              <a:t> :</a:t>
            </a:r>
          </a:p>
          <a:p>
            <a:endParaRPr lang="en-US"/>
          </a:p>
          <a:p>
            <a:r>
              <a:rPr lang="en-US"/>
              <a:t>Un ticket </a:t>
            </a:r>
            <a:r>
              <a:rPr lang="en-US" err="1"/>
              <a:t>d’entrée</a:t>
            </a:r>
            <a:r>
              <a:rPr lang="en-US"/>
              <a:t> : </a:t>
            </a:r>
            <a:r>
              <a:rPr lang="en-US" err="1"/>
              <a:t>facturé</a:t>
            </a:r>
            <a:r>
              <a:rPr lang="en-US"/>
              <a:t> aux nouveaux </a:t>
            </a:r>
            <a:r>
              <a:rPr lang="en-US" err="1"/>
              <a:t>membres</a:t>
            </a:r>
            <a:r>
              <a:rPr lang="en-US"/>
              <a:t> </a:t>
            </a:r>
            <a:r>
              <a:rPr lang="en-US" err="1"/>
              <a:t>uniquement</a:t>
            </a:r>
            <a:r>
              <a:rPr lang="en-US"/>
              <a:t> la première </a:t>
            </a:r>
            <a:r>
              <a:rPr lang="en-US" err="1"/>
              <a:t>année</a:t>
            </a:r>
            <a:r>
              <a:rPr lang="en-US"/>
              <a:t> </a:t>
            </a:r>
            <a:r>
              <a:rPr lang="en-US" err="1"/>
              <a:t>d’entrée</a:t>
            </a:r>
            <a:r>
              <a:rPr lang="en-US"/>
              <a:t> dans le service </a:t>
            </a:r>
            <a:r>
              <a:rPr lang="en-US" err="1"/>
              <a:t>commun</a:t>
            </a:r>
            <a:r>
              <a:rPr lang="en-US"/>
              <a:t>.</a:t>
            </a:r>
          </a:p>
          <a:p>
            <a:r>
              <a:rPr lang="en-US"/>
              <a:t>Pour </a:t>
            </a:r>
            <a:r>
              <a:rPr lang="en-US" err="1"/>
              <a:t>une</a:t>
            </a:r>
            <a:r>
              <a:rPr lang="en-US"/>
              <a:t> </a:t>
            </a:r>
            <a:r>
              <a:rPr lang="en-US" err="1"/>
              <a:t>entité</a:t>
            </a:r>
            <a:r>
              <a:rPr lang="en-US"/>
              <a:t> ne </a:t>
            </a:r>
            <a:r>
              <a:rPr lang="en-US" err="1"/>
              <a:t>possédant</a:t>
            </a:r>
            <a:r>
              <a:rPr lang="en-US"/>
              <a:t> pas déjà un site </a:t>
            </a:r>
            <a:r>
              <a:rPr lang="en-US" err="1"/>
              <a:t>participatif</a:t>
            </a:r>
            <a:r>
              <a:rPr lang="en-US"/>
              <a:t> il se compose du </a:t>
            </a:r>
            <a:r>
              <a:rPr lang="en-US" err="1"/>
              <a:t>coût</a:t>
            </a:r>
            <a:r>
              <a:rPr lang="en-US"/>
              <a:t> de </a:t>
            </a:r>
            <a:r>
              <a:rPr lang="en-US" err="1"/>
              <a:t>création</a:t>
            </a:r>
            <a:r>
              <a:rPr lang="en-US"/>
              <a:t> du site </a:t>
            </a:r>
            <a:r>
              <a:rPr lang="en-US" err="1"/>
              <a:t>refacturé</a:t>
            </a:r>
            <a:r>
              <a:rPr lang="en-US"/>
              <a:t> par le </a:t>
            </a:r>
            <a:r>
              <a:rPr lang="en-US" err="1"/>
              <a:t>prestataire</a:t>
            </a:r>
            <a:r>
              <a:rPr lang="en-US"/>
              <a:t>, </a:t>
            </a:r>
            <a:r>
              <a:rPr lang="en-US" err="1"/>
              <a:t>ainsi</a:t>
            </a:r>
            <a:r>
              <a:rPr lang="en-US"/>
              <a:t> que de 4 </a:t>
            </a:r>
            <a:r>
              <a:rPr lang="en-US" err="1"/>
              <a:t>jours</a:t>
            </a:r>
            <a:r>
              <a:rPr lang="en-US"/>
              <a:t> de coordination et 2 </a:t>
            </a:r>
            <a:r>
              <a:rPr lang="en-US" err="1"/>
              <a:t>jours</a:t>
            </a:r>
            <a:r>
              <a:rPr lang="en-US"/>
              <a:t> de formation </a:t>
            </a:r>
            <a:r>
              <a:rPr lang="en-US" err="1"/>
              <a:t>refacturés</a:t>
            </a:r>
            <a:r>
              <a:rPr lang="en-US"/>
              <a:t> par </a:t>
            </a:r>
            <a:r>
              <a:rPr lang="en-US" err="1"/>
              <a:t>notre</a:t>
            </a:r>
            <a:r>
              <a:rPr lang="en-US"/>
              <a:t> </a:t>
            </a:r>
            <a:r>
              <a:rPr lang="en-US" err="1"/>
              <a:t>prestataire</a:t>
            </a:r>
            <a:r>
              <a:rPr lang="en-US"/>
              <a:t>.</a:t>
            </a:r>
          </a:p>
          <a:p>
            <a:r>
              <a:rPr lang="en-US"/>
              <a:t>Dans le </a:t>
            </a:r>
            <a:r>
              <a:rPr lang="en-US" err="1"/>
              <a:t>cas</a:t>
            </a:r>
            <a:r>
              <a:rPr lang="en-US"/>
              <a:t> particulier </a:t>
            </a:r>
            <a:r>
              <a:rPr lang="en-US" err="1"/>
              <a:t>où</a:t>
            </a:r>
            <a:r>
              <a:rPr lang="en-US"/>
              <a:t> </a:t>
            </a:r>
            <a:r>
              <a:rPr lang="en-US" err="1"/>
              <a:t>l’entité</a:t>
            </a:r>
            <a:r>
              <a:rPr lang="en-US"/>
              <a:t> </a:t>
            </a:r>
            <a:r>
              <a:rPr lang="en-US" err="1"/>
              <a:t>possède</a:t>
            </a:r>
            <a:r>
              <a:rPr lang="en-US"/>
              <a:t> déjà un site </a:t>
            </a:r>
            <a:r>
              <a:rPr lang="en-US" err="1"/>
              <a:t>participatif</a:t>
            </a:r>
            <a:r>
              <a:rPr lang="en-US"/>
              <a:t>, le </a:t>
            </a:r>
            <a:r>
              <a:rPr lang="en-US" err="1"/>
              <a:t>coût</a:t>
            </a:r>
            <a:r>
              <a:rPr lang="en-US"/>
              <a:t> sera </a:t>
            </a:r>
            <a:r>
              <a:rPr lang="en-US" err="1"/>
              <a:t>estimé</a:t>
            </a:r>
            <a:r>
              <a:rPr lang="en-US"/>
              <a:t> et </a:t>
            </a:r>
            <a:r>
              <a:rPr lang="en-US" err="1"/>
              <a:t>refacturé</a:t>
            </a:r>
            <a:r>
              <a:rPr lang="en-US"/>
              <a:t> à </a:t>
            </a:r>
            <a:r>
              <a:rPr lang="en-US" err="1"/>
              <a:t>l’entité</a:t>
            </a:r>
            <a:r>
              <a:rPr lang="en-US"/>
              <a:t> au </a:t>
            </a:r>
            <a:r>
              <a:rPr lang="en-US" err="1"/>
              <a:t>réel</a:t>
            </a:r>
            <a:r>
              <a:rPr lang="en-US"/>
              <a:t> (temps de travail et </a:t>
            </a:r>
            <a:r>
              <a:rPr lang="en-US" err="1"/>
              <a:t>coût</a:t>
            </a:r>
            <a:r>
              <a:rPr lang="en-US"/>
              <a:t> prestation </a:t>
            </a:r>
            <a:r>
              <a:rPr lang="en-US" err="1"/>
              <a:t>nécessaire</a:t>
            </a:r>
            <a:r>
              <a:rPr lang="en-US"/>
              <a:t> à la migration </a:t>
            </a:r>
            <a:r>
              <a:rPr lang="en-US" err="1"/>
              <a:t>ou</a:t>
            </a:r>
            <a:r>
              <a:rPr lang="en-US"/>
              <a:t> la reprise des données du site).</a:t>
            </a:r>
          </a:p>
          <a:p>
            <a:endParaRPr lang="en-US"/>
          </a:p>
          <a:p>
            <a:r>
              <a:rPr lang="en-US"/>
              <a:t>Les frais fixes de </a:t>
            </a:r>
            <a:r>
              <a:rPr lang="en-US" err="1"/>
              <a:t>fonctionnement</a:t>
            </a:r>
            <a:r>
              <a:rPr lang="en-US"/>
              <a:t> de </a:t>
            </a:r>
            <a:r>
              <a:rPr lang="en-US" err="1"/>
              <a:t>l’outil</a:t>
            </a:r>
            <a:r>
              <a:rPr lang="en-US"/>
              <a:t> </a:t>
            </a:r>
            <a:r>
              <a:rPr lang="en-US" err="1"/>
              <a:t>sont</a:t>
            </a:r>
            <a:r>
              <a:rPr lang="en-US"/>
              <a:t> </a:t>
            </a:r>
            <a:r>
              <a:rPr lang="en-US" err="1"/>
              <a:t>répartis</a:t>
            </a:r>
            <a:r>
              <a:rPr lang="en-US"/>
              <a:t> </a:t>
            </a:r>
            <a:r>
              <a:rPr lang="en-US" err="1"/>
              <a:t>selon</a:t>
            </a:r>
            <a:r>
              <a:rPr lang="en-US"/>
              <a:t> la </a:t>
            </a:r>
            <a:r>
              <a:rPr lang="en-US" err="1"/>
              <a:t>clé</a:t>
            </a:r>
            <a:r>
              <a:rPr lang="en-US"/>
              <a:t> de </a:t>
            </a:r>
            <a:r>
              <a:rPr lang="en-US" err="1"/>
              <a:t>répartition</a:t>
            </a:r>
            <a:r>
              <a:rPr lang="en-US"/>
              <a:t> </a:t>
            </a:r>
            <a:r>
              <a:rPr lang="en-US" err="1"/>
              <a:t>suivante</a:t>
            </a:r>
            <a:r>
              <a:rPr lang="en-US"/>
              <a:t> :</a:t>
            </a:r>
          </a:p>
          <a:p>
            <a:r>
              <a:rPr lang="en-US"/>
              <a:t>50% pris </a:t>
            </a:r>
            <a:r>
              <a:rPr lang="en-US" err="1"/>
              <a:t>en</a:t>
            </a:r>
            <a:r>
              <a:rPr lang="en-US"/>
              <a:t> charge par la </a:t>
            </a:r>
            <a:r>
              <a:rPr lang="en-US" err="1"/>
              <a:t>Métropole</a:t>
            </a:r>
            <a:endParaRPr lang="en-US">
              <a:cs typeface="Calibri"/>
            </a:endParaRPr>
          </a:p>
          <a:p>
            <a:r>
              <a:rPr lang="en-US"/>
              <a:t>50% par les </a:t>
            </a:r>
            <a:r>
              <a:rPr lang="en-US" err="1"/>
              <a:t>entités</a:t>
            </a:r>
            <a:r>
              <a:rPr lang="en-US"/>
              <a:t> </a:t>
            </a:r>
            <a:r>
              <a:rPr lang="en-US" err="1"/>
              <a:t>membres</a:t>
            </a:r>
            <a:r>
              <a:rPr lang="en-US"/>
              <a:t> au </a:t>
            </a:r>
            <a:r>
              <a:rPr lang="en-US" err="1"/>
              <a:t>prorata</a:t>
            </a:r>
            <a:r>
              <a:rPr lang="en-US"/>
              <a:t> de </a:t>
            </a:r>
            <a:r>
              <a:rPr lang="en-US" err="1"/>
              <a:t>leur</a:t>
            </a:r>
            <a:r>
              <a:rPr lang="en-US"/>
              <a:t> </a:t>
            </a:r>
            <a:r>
              <a:rPr lang="en-US" err="1"/>
              <a:t>nombre</a:t>
            </a:r>
            <a:r>
              <a:rPr lang="en-US"/>
              <a:t> </a:t>
            </a:r>
            <a:r>
              <a:rPr lang="en-US" err="1"/>
              <a:t>d’habitants</a:t>
            </a:r>
            <a:r>
              <a:rPr lang="en-US"/>
              <a:t>.</a:t>
            </a:r>
          </a:p>
          <a:p>
            <a:endParaRPr lang="en-US"/>
          </a:p>
          <a:p>
            <a:r>
              <a:rPr lang="en-US"/>
              <a:t>Cette </a:t>
            </a:r>
            <a:r>
              <a:rPr lang="en-US" err="1"/>
              <a:t>plateforme</a:t>
            </a:r>
            <a:r>
              <a:rPr lang="en-US"/>
              <a:t> </a:t>
            </a:r>
            <a:r>
              <a:rPr lang="en-US" err="1"/>
              <a:t>est</a:t>
            </a:r>
            <a:r>
              <a:rPr lang="en-US"/>
              <a:t> </a:t>
            </a:r>
            <a:r>
              <a:rPr lang="en-US" err="1"/>
              <a:t>administrée</a:t>
            </a:r>
            <a:r>
              <a:rPr lang="en-US"/>
              <a:t> par le service vie associative, </a:t>
            </a:r>
            <a:r>
              <a:rPr lang="en-US" err="1"/>
              <a:t>citoyenne</a:t>
            </a:r>
            <a:r>
              <a:rPr lang="en-US"/>
              <a:t> et festive </a:t>
            </a:r>
            <a:r>
              <a:rPr lang="en-US" err="1"/>
              <a:t>ainsi</a:t>
            </a:r>
            <a:r>
              <a:rPr lang="en-US"/>
              <a:t> que par le service communication au sein de la Commune.</a:t>
            </a:r>
          </a:p>
          <a:p>
            <a:endParaRPr lang="en-US"/>
          </a:p>
          <a:p>
            <a:r>
              <a:rPr lang="en-US"/>
              <a:t>Les </a:t>
            </a:r>
            <a:r>
              <a:rPr lang="en-US" err="1"/>
              <a:t>coûts</a:t>
            </a:r>
            <a:r>
              <a:rPr lang="en-US"/>
              <a:t> de coordination et de support </a:t>
            </a:r>
            <a:r>
              <a:rPr lang="en-US" err="1"/>
              <a:t>sont</a:t>
            </a:r>
            <a:r>
              <a:rPr lang="en-US"/>
              <a:t> </a:t>
            </a:r>
            <a:r>
              <a:rPr lang="en-US" err="1"/>
              <a:t>répartis</a:t>
            </a:r>
            <a:r>
              <a:rPr lang="en-US"/>
              <a:t> du service </a:t>
            </a:r>
            <a:r>
              <a:rPr lang="en-US" err="1"/>
              <a:t>commun</a:t>
            </a:r>
            <a:r>
              <a:rPr lang="en-US"/>
              <a:t> </a:t>
            </a:r>
            <a:r>
              <a:rPr lang="en-US" err="1"/>
              <a:t>sont</a:t>
            </a:r>
            <a:r>
              <a:rPr lang="en-US"/>
              <a:t> </a:t>
            </a:r>
            <a:r>
              <a:rPr lang="en-US" err="1"/>
              <a:t>répartis</a:t>
            </a:r>
            <a:r>
              <a:rPr lang="en-US"/>
              <a:t> </a:t>
            </a:r>
            <a:r>
              <a:rPr lang="en-US" err="1"/>
              <a:t>selon</a:t>
            </a:r>
            <a:r>
              <a:rPr lang="en-US"/>
              <a:t> le </a:t>
            </a:r>
            <a:r>
              <a:rPr lang="en-US" err="1"/>
              <a:t>système</a:t>
            </a:r>
            <a:r>
              <a:rPr lang="en-US"/>
              <a:t> de </a:t>
            </a:r>
            <a:r>
              <a:rPr lang="en-US" err="1"/>
              <a:t>strate</a:t>
            </a:r>
            <a:r>
              <a:rPr lang="en-US"/>
              <a:t> </a:t>
            </a:r>
            <a:r>
              <a:rPr lang="en-US" err="1"/>
              <a:t>fonction</a:t>
            </a:r>
            <a:r>
              <a:rPr lang="en-US"/>
              <a:t> de </a:t>
            </a:r>
            <a:r>
              <a:rPr lang="en-US" err="1"/>
              <a:t>leur</a:t>
            </a:r>
            <a:r>
              <a:rPr lang="en-US"/>
              <a:t> </a:t>
            </a:r>
            <a:r>
              <a:rPr lang="en-US" err="1"/>
              <a:t>nombre</a:t>
            </a:r>
            <a:r>
              <a:rPr lang="en-US"/>
              <a:t> </a:t>
            </a:r>
            <a:r>
              <a:rPr lang="en-US" err="1"/>
              <a:t>d’habitants</a:t>
            </a:r>
            <a:r>
              <a:rPr lang="en-US"/>
              <a:t> </a:t>
            </a:r>
            <a:r>
              <a:rPr lang="en-US" err="1"/>
              <a:t>actualisé</a:t>
            </a:r>
            <a:r>
              <a:rPr lang="en-US"/>
              <a:t> </a:t>
            </a:r>
            <a:r>
              <a:rPr lang="en-US" err="1"/>
              <a:t>chaque</a:t>
            </a:r>
            <a:r>
              <a:rPr lang="en-US"/>
              <a:t> </a:t>
            </a:r>
            <a:r>
              <a:rPr lang="en-US" err="1"/>
              <a:t>année</a:t>
            </a:r>
            <a:r>
              <a:rPr lang="en-US"/>
              <a:t> ci-dessous : </a:t>
            </a:r>
          </a:p>
          <a:p>
            <a:pPr algn="ctr"/>
            <a:endParaRPr lang="en-US">
              <a:cs typeface="Calibri" panose="020F0502020204030204"/>
            </a:endParaRPr>
          </a:p>
          <a:p>
            <a:endParaRPr lang="en-US">
              <a:cs typeface="Calibri" panose="020F0502020204030204"/>
            </a:endParaRPr>
          </a:p>
          <a:p>
            <a:r>
              <a:rPr lang="en-US"/>
              <a:t>Les </a:t>
            </a:r>
            <a:r>
              <a:rPr lang="en-US" err="1"/>
              <a:t>coûts</a:t>
            </a:r>
            <a:r>
              <a:rPr lang="en-US"/>
              <a:t> de sortie </a:t>
            </a:r>
            <a:r>
              <a:rPr lang="en-US" err="1"/>
              <a:t>seront</a:t>
            </a:r>
            <a:r>
              <a:rPr lang="en-US"/>
              <a:t> </a:t>
            </a:r>
            <a:r>
              <a:rPr lang="en-US" err="1"/>
              <a:t>facturés</a:t>
            </a:r>
            <a:r>
              <a:rPr lang="en-US"/>
              <a:t> au </a:t>
            </a:r>
            <a:r>
              <a:rPr lang="en-US" err="1"/>
              <a:t>réel</a:t>
            </a:r>
            <a:r>
              <a:rPr lang="en-US"/>
              <a:t> à </a:t>
            </a:r>
            <a:r>
              <a:rPr lang="en-US" err="1"/>
              <a:t>l’entité</a:t>
            </a:r>
            <a:r>
              <a:rPr lang="en-US"/>
              <a:t> </a:t>
            </a:r>
            <a:r>
              <a:rPr lang="en-US" err="1"/>
              <a:t>sortante</a:t>
            </a:r>
            <a:r>
              <a:rPr lang="en-US"/>
              <a:t> : </a:t>
            </a:r>
            <a:r>
              <a:rPr lang="en-US" err="1"/>
              <a:t>jours</a:t>
            </a:r>
            <a:r>
              <a:rPr lang="en-US"/>
              <a:t> de travail Chef de </a:t>
            </a:r>
            <a:r>
              <a:rPr lang="en-US" err="1"/>
              <a:t>projet</a:t>
            </a:r>
            <a:r>
              <a:rPr lang="en-US"/>
              <a:t> DSI et </a:t>
            </a:r>
            <a:r>
              <a:rPr lang="en-US" err="1"/>
              <a:t>Coordinatrice</a:t>
            </a:r>
            <a:r>
              <a:rPr lang="en-US"/>
              <a:t> et </a:t>
            </a:r>
            <a:r>
              <a:rPr lang="en-US" err="1"/>
              <a:t>jours</a:t>
            </a:r>
            <a:r>
              <a:rPr lang="en-US"/>
              <a:t> de travail </a:t>
            </a:r>
            <a:r>
              <a:rPr lang="en-US" err="1"/>
              <a:t>prestataire</a:t>
            </a:r>
            <a:endParaRPr lang="en-US">
              <a:cs typeface="Calibri"/>
            </a:endParaRPr>
          </a:p>
          <a:p>
            <a:endParaRPr lang="en-US"/>
          </a:p>
          <a:p>
            <a:r>
              <a:rPr lang="en-US"/>
              <a:t>Le </a:t>
            </a:r>
            <a:r>
              <a:rPr lang="en-US" err="1"/>
              <a:t>financement</a:t>
            </a:r>
            <a:r>
              <a:rPr lang="en-US"/>
              <a:t> des </a:t>
            </a:r>
            <a:r>
              <a:rPr lang="en-US" err="1"/>
              <a:t>développements</a:t>
            </a:r>
            <a:r>
              <a:rPr lang="en-US"/>
              <a:t> </a:t>
            </a:r>
            <a:r>
              <a:rPr lang="en-US" err="1"/>
              <a:t>futurs</a:t>
            </a:r>
            <a:r>
              <a:rPr lang="en-US"/>
              <a:t> sera </a:t>
            </a:r>
            <a:r>
              <a:rPr lang="en-US" err="1"/>
              <a:t>assuré</a:t>
            </a:r>
            <a:r>
              <a:rPr lang="en-US"/>
              <a:t> </a:t>
            </a:r>
            <a:r>
              <a:rPr lang="en-US" err="1"/>
              <a:t>soit</a:t>
            </a:r>
            <a:r>
              <a:rPr lang="en-US"/>
              <a:t> sur la </a:t>
            </a:r>
            <a:r>
              <a:rPr lang="en-US" err="1"/>
              <a:t>même</a:t>
            </a:r>
            <a:r>
              <a:rPr lang="en-US"/>
              <a:t> clef de </a:t>
            </a:r>
            <a:r>
              <a:rPr lang="en-US" err="1"/>
              <a:t>répartition</a:t>
            </a:r>
            <a:r>
              <a:rPr lang="en-US"/>
              <a:t> que les frais fixes de </a:t>
            </a:r>
            <a:r>
              <a:rPr lang="en-US" err="1"/>
              <a:t>fonctionnement</a:t>
            </a:r>
            <a:r>
              <a:rPr lang="en-US"/>
              <a:t>, </a:t>
            </a:r>
            <a:r>
              <a:rPr lang="en-US" err="1"/>
              <a:t>soit</a:t>
            </a:r>
            <a:r>
              <a:rPr lang="en-US"/>
              <a:t> sur la base </a:t>
            </a:r>
            <a:r>
              <a:rPr lang="en-US" err="1"/>
              <a:t>d'une</a:t>
            </a:r>
            <a:r>
              <a:rPr lang="en-US"/>
              <a:t> </a:t>
            </a:r>
            <a:r>
              <a:rPr lang="en-US" err="1"/>
              <a:t>autre</a:t>
            </a:r>
            <a:r>
              <a:rPr lang="en-US"/>
              <a:t> </a:t>
            </a:r>
            <a:r>
              <a:rPr lang="en-US" err="1"/>
              <a:t>clé</a:t>
            </a:r>
            <a:r>
              <a:rPr lang="en-US"/>
              <a:t> </a:t>
            </a:r>
            <a:r>
              <a:rPr lang="en-US" err="1"/>
              <a:t>définie</a:t>
            </a:r>
            <a:r>
              <a:rPr lang="en-US"/>
              <a:t> entre les </a:t>
            </a:r>
            <a:r>
              <a:rPr lang="en-US" err="1"/>
              <a:t>membres</a:t>
            </a:r>
            <a:r>
              <a:rPr lang="en-US"/>
              <a:t> et </a:t>
            </a:r>
            <a:r>
              <a:rPr lang="en-US" err="1"/>
              <a:t>validée</a:t>
            </a:r>
            <a:r>
              <a:rPr lang="en-US"/>
              <a:t> par le COPIL</a:t>
            </a:r>
          </a:p>
        </p:txBody>
      </p:sp>
      <p:sp>
        <p:nvSpPr>
          <p:cNvPr id="4" name="Slide Number Placeholder 3"/>
          <p:cNvSpPr>
            <a:spLocks noGrp="1"/>
          </p:cNvSpPr>
          <p:nvPr>
            <p:ph type="sldNum" sz="quarter" idx="5"/>
          </p:nvPr>
        </p:nvSpPr>
        <p:spPr/>
        <p:txBody>
          <a:bodyPr/>
          <a:lstStyle/>
          <a:p>
            <a:fld id="{49BE2CC3-1329-4E35-90FE-C3401F0A7363}" type="slidenum">
              <a:rPr lang="en-US"/>
              <a:t>19</a:t>
            </a:fld>
            <a:endParaRPr lang="en-US"/>
          </a:p>
        </p:txBody>
      </p:sp>
    </p:spTree>
    <p:extLst>
      <p:ext uri="{BB962C8B-B14F-4D97-AF65-F5344CB8AC3E}">
        <p14:creationId xmlns:p14="http://schemas.microsoft.com/office/powerpoint/2010/main" val="1876336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15/02/2024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3"/>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4"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ybens.metropoleparticipative.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ybens.metropoleparticipative.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latin typeface="Source Sans Pro"/>
                <a:ea typeface="Source Sans Pro"/>
              </a:rPr>
              <a:t>Conseil municipal d’Eybens 15/02/2024</a:t>
            </a:r>
            <a:endParaRPr lang="fr-FR">
              <a:highlight>
                <a:srgbClr val="FFFF00"/>
              </a:highlight>
            </a:endParaRPr>
          </a:p>
        </p:txBody>
      </p:sp>
    </p:spTree>
    <p:extLst>
      <p:ext uri="{BB962C8B-B14F-4D97-AF65-F5344CB8AC3E}">
        <p14:creationId xmlns:p14="http://schemas.microsoft.com/office/powerpoint/2010/main" val="4806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29130" y="1877323"/>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DEL20240215_4 FINANCES – RESSOURCES </a:t>
            </a:r>
            <a:r>
              <a:rPr lang="fr-FR" sz="2000" b="1" i="0">
                <a:solidFill>
                  <a:schemeClr val="bg1"/>
                </a:solidFill>
                <a:effectLst/>
                <a:latin typeface="Source Sans Pro"/>
                <a:ea typeface="Source Sans Pro"/>
              </a:rPr>
              <a:t>–</a:t>
            </a:r>
            <a:endParaRPr lang="fr-FR" b="1">
              <a:solidFill>
                <a:schemeClr val="bg1"/>
              </a:solidFill>
            </a:endParaRPr>
          </a:p>
          <a:p>
            <a:pPr marL="0" indent="0" algn="ctr">
              <a:buNone/>
            </a:pPr>
            <a:r>
              <a:rPr lang="fr-FR" sz="2000" b="1">
                <a:solidFill>
                  <a:schemeClr val="bg1"/>
                </a:solidFill>
                <a:latin typeface="Source Sans Pro"/>
                <a:ea typeface="Source Sans Pro"/>
              </a:rPr>
              <a:t> Délibération portant mise à jour du tableau </a:t>
            </a:r>
            <a:r>
              <a:rPr lang="fr-FR" sz="2000" b="1" i="0">
                <a:solidFill>
                  <a:schemeClr val="bg1"/>
                </a:solidFill>
                <a:effectLst/>
                <a:latin typeface="Source Sans Pro"/>
                <a:ea typeface="Source Sans Pro"/>
              </a:rPr>
              <a:t>des </a:t>
            </a:r>
            <a:r>
              <a:rPr lang="fr-FR" sz="2000" b="1">
                <a:solidFill>
                  <a:schemeClr val="bg1"/>
                </a:solidFill>
                <a:latin typeface="Source Sans Pro"/>
                <a:ea typeface="Source Sans Pro"/>
              </a:rPr>
              <a:t>emplois</a:t>
            </a:r>
            <a:endParaRPr lang="fr-FR" b="1">
              <a:solidFill>
                <a:schemeClr val="bg1"/>
              </a:solidFill>
            </a:endParaRPr>
          </a:p>
        </p:txBody>
      </p:sp>
      <p:sp>
        <p:nvSpPr>
          <p:cNvPr id="2" name="TextBox 1">
            <a:extLst>
              <a:ext uri="{FF2B5EF4-FFF2-40B4-BE49-F238E27FC236}">
                <a16:creationId xmlns:a16="http://schemas.microsoft.com/office/drawing/2014/main" id="{D67FDE47-3D12-35CE-1ADE-78760930159D}"/>
              </a:ext>
            </a:extLst>
          </p:cNvPr>
          <p:cNvSpPr txBox="1"/>
          <p:nvPr/>
        </p:nvSpPr>
        <p:spPr>
          <a:xfrm>
            <a:off x="3521448" y="1064558"/>
            <a:ext cx="880502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kern="1200">
                <a:latin typeface="Arial"/>
                <a:ea typeface="Times New Roman"/>
                <a:cs typeface="Times New Roman"/>
              </a:rPr>
              <a:t>Service des sports:</a:t>
            </a:r>
            <a:r>
              <a:rPr lang="fr-FR" sz="2400" b="1">
                <a:latin typeface="Arial"/>
                <a:ea typeface="Times New Roman"/>
                <a:cs typeface="Times New Roman"/>
              </a:rPr>
              <a:t>  </a:t>
            </a:r>
            <a:endParaRPr lang="en-US" sz="2400">
              <a:cs typeface="Calibri"/>
            </a:endParaRPr>
          </a:p>
          <a:p>
            <a:pPr algn="l"/>
            <a:r>
              <a:rPr lang="fr-FR" sz="2400" kern="1200">
                <a:latin typeface="Arial"/>
                <a:ea typeface="Times New Roman"/>
                <a:cs typeface="Times New Roman"/>
              </a:rPr>
              <a:t>suite</a:t>
            </a:r>
            <a:r>
              <a:rPr lang="fr-FR" sz="2400" b="1" kern="1200">
                <a:latin typeface="Arial"/>
                <a:ea typeface="Times New Roman"/>
                <a:cs typeface="Times New Roman"/>
              </a:rPr>
              <a:t> </a:t>
            </a:r>
            <a:r>
              <a:rPr lang="fr-FR" sz="2400" kern="1200">
                <a:latin typeface="Arial"/>
                <a:ea typeface="Times New Roman"/>
                <a:cs typeface="Times New Roman"/>
              </a:rPr>
              <a:t>campagne complémentaire de promotion interne ,</a:t>
            </a:r>
            <a:endParaRPr lang="fr-FR" sz="2400">
              <a:cs typeface="Calibri"/>
            </a:endParaRPr>
          </a:p>
          <a:p>
            <a:r>
              <a:rPr lang="fr-FR" sz="2400">
                <a:latin typeface="Arial"/>
                <a:ea typeface="Times New Roman"/>
                <a:cs typeface="Times New Roman"/>
              </a:rPr>
              <a:t> </a:t>
            </a:r>
            <a:r>
              <a:rPr lang="fr-FR" sz="2400" kern="1200">
                <a:latin typeface="Arial"/>
                <a:ea typeface="Times New Roman"/>
                <a:cs typeface="Times New Roman"/>
              </a:rPr>
              <a:t>suppression d’emploi d’agent technique 2 </a:t>
            </a:r>
            <a:r>
              <a:rPr lang="fr-FR" sz="2400" kern="1200" err="1">
                <a:latin typeface="Arial"/>
                <a:ea typeface="Times New Roman"/>
                <a:cs typeface="Times New Roman"/>
              </a:rPr>
              <a:t>ieme</a:t>
            </a:r>
            <a:r>
              <a:rPr lang="fr-FR" sz="2400" kern="1200">
                <a:latin typeface="Arial"/>
                <a:ea typeface="Times New Roman"/>
                <a:cs typeface="Times New Roman"/>
              </a:rPr>
              <a:t> classe</a:t>
            </a:r>
            <a:r>
              <a:rPr lang="fr-FR" sz="2400">
                <a:latin typeface="Arial"/>
                <a:ea typeface="Times New Roman"/>
                <a:cs typeface="Times New Roman"/>
              </a:rPr>
              <a:t> et </a:t>
            </a:r>
            <a:r>
              <a:rPr lang="fr-FR" sz="2400" kern="1200">
                <a:latin typeface="Arial"/>
                <a:ea typeface="Times New Roman"/>
                <a:cs typeface="Times New Roman"/>
              </a:rPr>
              <a:t>création d’un </a:t>
            </a:r>
            <a:r>
              <a:rPr lang="fr-FR" sz="2400">
                <a:latin typeface="Arial"/>
                <a:ea typeface="Times New Roman"/>
                <a:cs typeface="Times New Roman"/>
              </a:rPr>
              <a:t>poste</a:t>
            </a:r>
            <a:r>
              <a:rPr lang="fr-FR" sz="2400" kern="1200">
                <a:latin typeface="Arial"/>
                <a:ea typeface="Times New Roman"/>
                <a:cs typeface="Times New Roman"/>
              </a:rPr>
              <a:t> d’agent de maitrise</a:t>
            </a:r>
            <a:r>
              <a:rPr lang="fr-FR" sz="2400">
                <a:latin typeface="Arial"/>
                <a:ea typeface="Times New Roman"/>
                <a:cs typeface="Times New Roman"/>
              </a:rPr>
              <a:t> </a:t>
            </a:r>
            <a:r>
              <a:rPr lang="fr-FR" sz="2400" kern="1200">
                <a:latin typeface="Arial"/>
                <a:ea typeface="Times New Roman"/>
                <a:cs typeface="Times New Roman"/>
              </a:rPr>
              <a:t> effet au 1</a:t>
            </a:r>
            <a:r>
              <a:rPr lang="fr-FR" sz="2400" kern="1200" baseline="30000">
                <a:latin typeface="Arial"/>
                <a:ea typeface="Times New Roman"/>
                <a:cs typeface="Times New Roman"/>
              </a:rPr>
              <a:t>er</a:t>
            </a:r>
            <a:r>
              <a:rPr lang="fr-FR" sz="2400" kern="1200">
                <a:latin typeface="Arial"/>
                <a:ea typeface="Times New Roman"/>
                <a:cs typeface="Times New Roman"/>
              </a:rPr>
              <a:t> mars 2024.</a:t>
            </a:r>
            <a:endParaRPr lang="en-US" sz="2400">
              <a:cs typeface="Calibri"/>
            </a:endParaRPr>
          </a:p>
        </p:txBody>
      </p:sp>
    </p:spTree>
    <p:extLst>
      <p:ext uri="{BB962C8B-B14F-4D97-AF65-F5344CB8AC3E}">
        <p14:creationId xmlns:p14="http://schemas.microsoft.com/office/powerpoint/2010/main" val="153166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1840" y="1633492"/>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DEL20240215_5 FINANCES – RESSOURCES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Délibération relative aux titres restaurant - Revalorisation </a:t>
            </a:r>
            <a:r>
              <a:rPr lang="fr-FR" sz="2000" b="1" i="0">
                <a:solidFill>
                  <a:schemeClr val="bg1"/>
                </a:solidFill>
                <a:effectLst/>
                <a:latin typeface="Source Sans Pro"/>
                <a:ea typeface="Source Sans Pro"/>
              </a:rPr>
              <a:t>de la</a:t>
            </a:r>
            <a:r>
              <a:rPr lang="fr-FR" sz="2000" b="1">
                <a:solidFill>
                  <a:schemeClr val="bg1"/>
                </a:solidFill>
                <a:latin typeface="Source Sans Pro"/>
                <a:ea typeface="Source Sans Pro"/>
              </a:rPr>
              <a:t> valeur faciale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modification de </a:t>
            </a:r>
            <a:r>
              <a:rPr lang="fr-FR" sz="2000" b="1" i="0">
                <a:solidFill>
                  <a:schemeClr val="bg1"/>
                </a:solidFill>
                <a:effectLst/>
                <a:latin typeface="Source Sans Pro"/>
                <a:ea typeface="Source Sans Pro"/>
              </a:rPr>
              <a:t>la </a:t>
            </a:r>
            <a:r>
              <a:rPr lang="fr-FR" sz="2000" b="1">
                <a:solidFill>
                  <a:schemeClr val="bg1"/>
                </a:solidFill>
                <a:latin typeface="Source Sans Pro"/>
                <a:ea typeface="Source Sans Pro"/>
              </a:rPr>
              <a:t>participation employeur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07666" y="166698"/>
            <a:ext cx="8682581" cy="645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400" b="0" i="1">
                <a:solidFill>
                  <a:schemeClr val="tx1"/>
                </a:solidFill>
                <a:latin typeface="Calibri"/>
                <a:ea typeface="Source Sans Pro"/>
                <a:cs typeface="Calibri"/>
              </a:rPr>
              <a:t>En 2023, afin de contribuer à l’augmentation du pouvoir d’achat des agents, la collectivité avait décidé de procéder à une revalorisation de la valeur faciale de 5€ à 6€ avec effet au 01/05/2023.</a:t>
            </a:r>
            <a:endParaRPr lang="en-US">
              <a:solidFill>
                <a:schemeClr val="tx1"/>
              </a:solidFill>
              <a:ea typeface="Source Sans Pro"/>
            </a:endParaRPr>
          </a:p>
          <a:p>
            <a:pPr algn="just"/>
            <a:endParaRPr lang="fr-FR" sz="2400" b="0" i="1">
              <a:solidFill>
                <a:schemeClr val="tx1"/>
              </a:solidFill>
              <a:latin typeface="Calibri"/>
              <a:ea typeface="Source Sans Pro"/>
              <a:cs typeface="Calibri"/>
            </a:endParaRPr>
          </a:p>
          <a:p>
            <a:pPr algn="just"/>
            <a:r>
              <a:rPr lang="fr-FR" sz="2400" b="0">
                <a:solidFill>
                  <a:schemeClr val="tx1"/>
                </a:solidFill>
                <a:latin typeface="Calibri"/>
                <a:ea typeface="Source Sans Pro"/>
                <a:cs typeface="Calibri"/>
              </a:rPr>
              <a:t>En 2024, pour donner suite aux  échanges  avec les représentants du personnel, il est proposé de faire évoluer à nouveau le dispositif et notamment :</a:t>
            </a:r>
            <a:endParaRPr lang="fr-FR">
              <a:solidFill>
                <a:schemeClr val="tx1"/>
              </a:solidFill>
              <a:ea typeface="Source Sans Pro"/>
            </a:endParaRPr>
          </a:p>
          <a:p>
            <a:pPr algn="just"/>
            <a:r>
              <a:rPr lang="fr-FR" sz="2400" b="0">
                <a:solidFill>
                  <a:schemeClr val="tx1"/>
                </a:solidFill>
                <a:latin typeface="Wingdings"/>
                <a:ea typeface="Source Sans Pro"/>
                <a:sym typeface="Wingdings"/>
              </a:rPr>
              <a:t>§</a:t>
            </a:r>
            <a:r>
              <a:rPr lang="fr-FR" sz="2400" b="0">
                <a:solidFill>
                  <a:schemeClr val="tx1"/>
                </a:solidFill>
                <a:latin typeface="Calibri"/>
                <a:ea typeface="Source Sans Pro"/>
                <a:cs typeface="Calibri"/>
              </a:rPr>
              <a:t>D’augmenter la valeur unitaire des Titres restaurant de </a:t>
            </a:r>
            <a:r>
              <a:rPr lang="fr-FR" sz="2400">
                <a:solidFill>
                  <a:schemeClr val="tx1"/>
                </a:solidFill>
                <a:latin typeface="Calibri"/>
                <a:ea typeface="Source Sans Pro"/>
                <a:cs typeface="Calibri"/>
              </a:rPr>
              <a:t>6€ à 7€ à compter du 1</a:t>
            </a:r>
            <a:r>
              <a:rPr lang="fr-FR" sz="2400" baseline="30000">
                <a:solidFill>
                  <a:schemeClr val="tx1"/>
                </a:solidFill>
                <a:latin typeface="Calibri"/>
                <a:ea typeface="Source Sans Pro"/>
                <a:cs typeface="Calibri"/>
              </a:rPr>
              <a:t>er</a:t>
            </a:r>
            <a:r>
              <a:rPr lang="fr-FR" sz="2400">
                <a:solidFill>
                  <a:schemeClr val="tx1"/>
                </a:solidFill>
                <a:latin typeface="Calibri"/>
                <a:ea typeface="Source Sans Pro"/>
                <a:cs typeface="Calibri"/>
              </a:rPr>
              <a:t> mars 2024</a:t>
            </a:r>
            <a:endParaRPr lang="fr-FR">
              <a:solidFill>
                <a:schemeClr val="tx1"/>
              </a:solidFill>
              <a:ea typeface="Source Sans Pro"/>
            </a:endParaRPr>
          </a:p>
          <a:p>
            <a:pPr algn="just"/>
            <a:r>
              <a:rPr lang="fr-FR" sz="2400" b="0">
                <a:solidFill>
                  <a:schemeClr val="tx1"/>
                </a:solidFill>
                <a:latin typeface="Wingdings"/>
                <a:ea typeface="Source Sans Pro"/>
                <a:sym typeface="Wingdings"/>
              </a:rPr>
              <a:t>§</a:t>
            </a:r>
            <a:r>
              <a:rPr lang="fr-FR" sz="2400" b="0">
                <a:solidFill>
                  <a:schemeClr val="tx1"/>
                </a:solidFill>
                <a:latin typeface="Calibri"/>
                <a:ea typeface="Source Sans Pro"/>
                <a:cs typeface="Calibri"/>
              </a:rPr>
              <a:t>D’augmenter la participation employeur de</a:t>
            </a:r>
            <a:r>
              <a:rPr lang="fr-FR" sz="2400">
                <a:solidFill>
                  <a:schemeClr val="tx1"/>
                </a:solidFill>
                <a:latin typeface="Calibri"/>
                <a:ea typeface="Source Sans Pro"/>
                <a:cs typeface="Calibri"/>
              </a:rPr>
              <a:t> 50% à 60% </a:t>
            </a:r>
            <a:r>
              <a:rPr lang="fr-FR" sz="2400" b="0">
                <a:solidFill>
                  <a:schemeClr val="tx1"/>
                </a:solidFill>
                <a:latin typeface="Calibri"/>
                <a:ea typeface="Source Sans Pro"/>
                <a:cs typeface="Calibri"/>
              </a:rPr>
              <a:t>de la valeur faciale du titre soit 4,20€ à compter du 1</a:t>
            </a:r>
            <a:r>
              <a:rPr lang="fr-FR" sz="2400" b="0" baseline="30000">
                <a:solidFill>
                  <a:schemeClr val="tx1"/>
                </a:solidFill>
                <a:latin typeface="Calibri"/>
                <a:ea typeface="Source Sans Pro"/>
                <a:cs typeface="Calibri"/>
              </a:rPr>
              <a:t>er</a:t>
            </a:r>
            <a:r>
              <a:rPr lang="fr-FR" sz="2400" b="0">
                <a:solidFill>
                  <a:schemeClr val="tx1"/>
                </a:solidFill>
                <a:latin typeface="Calibri"/>
                <a:ea typeface="Source Sans Pro"/>
                <a:cs typeface="Calibri"/>
              </a:rPr>
              <a:t> mars 2024</a:t>
            </a:r>
            <a:endParaRPr lang="fr-FR">
              <a:solidFill>
                <a:schemeClr val="tx1"/>
              </a:solidFill>
              <a:ea typeface="Source Sans Pro"/>
            </a:endParaRPr>
          </a:p>
          <a:p>
            <a:pPr algn="just"/>
            <a:r>
              <a:rPr lang="fr-FR" sz="2400" b="0">
                <a:solidFill>
                  <a:schemeClr val="tx1"/>
                </a:solidFill>
                <a:latin typeface="Wingdings"/>
                <a:ea typeface="Source Sans Pro"/>
                <a:sym typeface="Wingdings"/>
              </a:rPr>
              <a:t>§</a:t>
            </a:r>
            <a:r>
              <a:rPr lang="fr-FR" sz="2400" b="0">
                <a:solidFill>
                  <a:schemeClr val="tx1"/>
                </a:solidFill>
                <a:latin typeface="Calibri"/>
                <a:ea typeface="Source Sans Pro"/>
                <a:cs typeface="Calibri"/>
              </a:rPr>
              <a:t>D’approuver </a:t>
            </a:r>
            <a:r>
              <a:rPr lang="fr-FR" sz="2400">
                <a:solidFill>
                  <a:schemeClr val="tx1"/>
                </a:solidFill>
                <a:latin typeface="Calibri"/>
                <a:ea typeface="Source Sans Pro"/>
                <a:cs typeface="Calibri"/>
              </a:rPr>
              <a:t>le règlement intérieur </a:t>
            </a:r>
            <a:r>
              <a:rPr lang="fr-FR" sz="2400" b="0">
                <a:solidFill>
                  <a:schemeClr val="tx1"/>
                </a:solidFill>
                <a:latin typeface="Calibri"/>
                <a:ea typeface="Source Sans Pro"/>
                <a:cs typeface="Calibri"/>
              </a:rPr>
              <a:t>en fixant les conditions détaillées d’attribution des titres restaurant avec modification de la durée minimum de présence dans la collectivité </a:t>
            </a:r>
            <a:r>
              <a:rPr lang="fr-FR" sz="2400">
                <a:solidFill>
                  <a:schemeClr val="tx1"/>
                </a:solidFill>
                <a:latin typeface="Calibri"/>
                <a:ea typeface="Source Sans Pro"/>
                <a:cs typeface="Calibri"/>
              </a:rPr>
              <a:t>qui passe de 6 mois à 3 mois</a:t>
            </a:r>
            <a:endParaRPr lang="fr-FR">
              <a:solidFill>
                <a:schemeClr val="tx1"/>
              </a:solidFill>
              <a:ea typeface="Source Sans Pro"/>
            </a:endParaRPr>
          </a:p>
          <a:p>
            <a:endParaRPr lang="fr-FR" sz="3000" b="0">
              <a:solidFill>
                <a:schemeClr val="tx1"/>
              </a:solidFill>
            </a:endParaRPr>
          </a:p>
        </p:txBody>
      </p:sp>
    </p:spTree>
    <p:extLst>
      <p:ext uri="{BB962C8B-B14F-4D97-AF65-F5344CB8AC3E}">
        <p14:creationId xmlns:p14="http://schemas.microsoft.com/office/powerpoint/2010/main" val="227594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66329" y="2059620"/>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DEL20240215_6 FINANCES – RESSOURCES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Approbation du règlement intérieur de la CAO de </a:t>
            </a:r>
            <a:r>
              <a:rPr lang="fr-FR" sz="2000" b="1" i="0">
                <a:solidFill>
                  <a:schemeClr val="bg1"/>
                </a:solidFill>
                <a:effectLst/>
                <a:latin typeface="Source Sans Pro"/>
                <a:ea typeface="Source Sans Pro"/>
              </a:rPr>
              <a:t>la </a:t>
            </a:r>
            <a:r>
              <a:rPr lang="fr-FR" sz="2000" b="1">
                <a:solidFill>
                  <a:schemeClr val="bg1"/>
                </a:solidFill>
                <a:latin typeface="Source Sans Pro"/>
                <a:ea typeface="Source Sans Pro"/>
              </a:rPr>
              <a:t>commune </a:t>
            </a:r>
            <a:br>
              <a:rPr lang="fr-FR" sz="2000" b="1">
                <a:solidFill>
                  <a:schemeClr val="bg1"/>
                </a:solidFill>
                <a:latin typeface="Source Sans Pro"/>
                <a:ea typeface="Source Sans Pro"/>
              </a:rPr>
            </a:br>
            <a:r>
              <a:rPr lang="fr-FR" sz="2000" b="1">
                <a:solidFill>
                  <a:schemeClr val="bg1"/>
                </a:solidFill>
                <a:latin typeface="Source Sans Pro"/>
                <a:ea typeface="Source Sans Pro"/>
              </a:rPr>
              <a:t>d’Eybens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71856" y="77050"/>
            <a:ext cx="8379885" cy="643083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rPr>
              <a:t>Actuellement, la commune d’Eybens ne dispose pas de règlement intérieur pour définir le fonctionnement de sa CAO. Il appartient également à chaque collectivité de décider de son rôle en dehors de son champ de compétences légales.</a:t>
            </a:r>
          </a:p>
          <a:p>
            <a:endParaRPr lang="fr-FR" sz="3000" b="0" dirty="0">
              <a:solidFill>
                <a:schemeClr val="tx1"/>
              </a:solidFill>
            </a:endParaRPr>
          </a:p>
          <a:p>
            <a:r>
              <a:rPr lang="fr-FR" sz="3000" b="0" dirty="0">
                <a:solidFill>
                  <a:schemeClr val="tx1"/>
                </a:solidFill>
                <a:latin typeface="Source Sans Pro"/>
                <a:ea typeface="Source Sans Pro"/>
              </a:rPr>
              <a:t>Le règlement intérieur incorpore notamment les évolutions suivantes, concernant uniquement les compétences résultant des règles internes : - le seuil de 50 000 € HT est relevé à 90 000 € HT ; Cela constitue une mesure de simplification (gain de temps et alignement de ce seuil avec le seuil de publicité obligatoire dans le BOAMP ou dans un journal d’annonces légales). </a:t>
            </a:r>
          </a:p>
          <a:p>
            <a:endParaRPr lang="fr-FR" sz="3000" b="0" dirty="0">
              <a:solidFill>
                <a:schemeClr val="tx1"/>
              </a:solidFill>
            </a:endParaRPr>
          </a:p>
          <a:p>
            <a:r>
              <a:rPr lang="fr-FR" sz="3000" b="0" dirty="0">
                <a:solidFill>
                  <a:schemeClr val="tx1"/>
                </a:solidFill>
                <a:latin typeface="Source Sans Pro"/>
                <a:ea typeface="Source Sans Pro"/>
              </a:rPr>
              <a:t>l’avis de la CAO ne sera plus sollicité pour les avenants quelque que soit le motif ; - l’avis de la CAO ne sera plus sollicité pour les marchés publics conclus sans publicité ni mise en concurrence préalables, quel que soit le montant ; </a:t>
            </a:r>
          </a:p>
          <a:p>
            <a:endParaRPr lang="fr-FR" sz="3000" b="0" dirty="0">
              <a:solidFill>
                <a:schemeClr val="tx1"/>
              </a:solidFill>
            </a:endParaRPr>
          </a:p>
          <a:p>
            <a:r>
              <a:rPr lang="fr-FR" sz="3000" b="0" dirty="0">
                <a:solidFill>
                  <a:schemeClr val="tx1"/>
                </a:solidFill>
                <a:latin typeface="Source Sans Pro"/>
                <a:ea typeface="Source Sans Pro"/>
              </a:rPr>
              <a:t>l’avis de la CAO n’est pas sollicité pour les contrats de quasi-régie ;</a:t>
            </a:r>
          </a:p>
          <a:p>
            <a:endParaRPr lang="fr-FR" sz="3000" b="0" dirty="0">
              <a:solidFill>
                <a:schemeClr val="tx1"/>
              </a:solidFill>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Il est proposé au Conseil municipal d’abroger la délibération précédente et d’approuver les termes et d’adopter le règlement intérieur de la CAO de la commune d’Eybens </a:t>
            </a:r>
          </a:p>
        </p:txBody>
      </p:sp>
    </p:spTree>
    <p:extLst>
      <p:ext uri="{BB962C8B-B14F-4D97-AF65-F5344CB8AC3E}">
        <p14:creationId xmlns:p14="http://schemas.microsoft.com/office/powerpoint/2010/main" val="225473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67976" y="1484826"/>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DEL20240215_7 FINANCES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RESSOURCES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Prise d’acte de la démission de Mme Elodie Taverne de son mandat de membre titulaire de la CAO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la commune d’Eybens – Délibération non soumise au vote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2449" y="152309"/>
            <a:ext cx="7947144" cy="665660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rPr>
              <a:t>Vu le courrier de Mme Taverne en date du 22 janvier 2024 présentant au Maire, Président de la CAO, sa </a:t>
            </a:r>
            <a:endParaRPr lang="fr-FR" dirty="0">
              <a:solidFill>
                <a:schemeClr val="tx1"/>
              </a:solidFill>
            </a:endParaRPr>
          </a:p>
          <a:p>
            <a:r>
              <a:rPr lang="fr-FR" sz="3000" b="0" dirty="0">
                <a:solidFill>
                  <a:schemeClr val="tx1"/>
                </a:solidFill>
                <a:latin typeface="Source Sans Pro"/>
                <a:ea typeface="Source Sans Pro"/>
              </a:rPr>
              <a:t>démission de son mandat de membre titulaire de la CAO </a:t>
            </a:r>
            <a:endParaRPr lang="fr-FR" sz="3000" b="0">
              <a:solidFill>
                <a:schemeClr val="tx1"/>
              </a:solidFill>
            </a:endParaRPr>
          </a:p>
          <a:p>
            <a:endParaRPr lang="fr-FR" sz="3000" b="0" dirty="0">
              <a:solidFill>
                <a:schemeClr val="tx1"/>
              </a:solidFill>
            </a:endParaRPr>
          </a:p>
          <a:p>
            <a:r>
              <a:rPr lang="fr-FR" sz="3000" b="0" dirty="0">
                <a:solidFill>
                  <a:schemeClr val="tx1"/>
                </a:solidFill>
                <a:latin typeface="Source Sans Pro"/>
                <a:ea typeface="Source Sans Pro"/>
              </a:rPr>
              <a:t>Considérant que cette délibération désigne Mme Christelle Chavand en tant que 1ère suppléante de la liste A, liste d’appartenance de Mme Elodie Taverne ; qu’il résulte de ce qui précède que Mme Christelle </a:t>
            </a:r>
            <a:r>
              <a:rPr lang="fr-FR" sz="3000" b="0" dirty="0" err="1">
                <a:solidFill>
                  <a:schemeClr val="tx1"/>
                </a:solidFill>
                <a:latin typeface="Source Sans Pro"/>
                <a:ea typeface="Source Sans Pro"/>
              </a:rPr>
              <a:t>Chavand</a:t>
            </a:r>
            <a:r>
              <a:rPr lang="fr-FR" sz="3000" b="0" dirty="0">
                <a:solidFill>
                  <a:schemeClr val="tx1"/>
                </a:solidFill>
                <a:latin typeface="Source Sans Pro"/>
                <a:ea typeface="Source Sans Pro"/>
              </a:rPr>
              <a:t> remplace Mme Elodie Taverne </a:t>
            </a: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Soit la composition qui suit :</a:t>
            </a:r>
            <a:endParaRPr lang="fr-FR" dirty="0">
              <a:solidFill>
                <a:schemeClr val="tx1"/>
              </a:solidFill>
              <a:latin typeface="Source Sans Pro"/>
              <a:ea typeface="Source Sans Pro"/>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Liste A : Pascal Boudier, Henry Reverdy, Béatrice Bouchot, </a:t>
            </a:r>
            <a:r>
              <a:rPr lang="fr-FR" sz="3000" dirty="0">
                <a:solidFill>
                  <a:schemeClr val="tx1"/>
                </a:solidFill>
                <a:latin typeface="Source Sans Pro"/>
                <a:ea typeface="Source Sans Pro"/>
              </a:rPr>
              <a:t>Christelle Chavand</a:t>
            </a:r>
            <a:endParaRPr lang="fr-FR">
              <a:solidFill>
                <a:schemeClr val="tx1"/>
              </a:solidFill>
              <a:latin typeface="Source Sans Pro"/>
              <a:ea typeface="Source Sans Pro"/>
            </a:endParaRPr>
          </a:p>
          <a:p>
            <a:r>
              <a:rPr lang="fr-FR" sz="3000" b="0" dirty="0">
                <a:solidFill>
                  <a:schemeClr val="tx1"/>
                </a:solidFill>
                <a:latin typeface="Source Sans Pro"/>
                <a:ea typeface="Source Sans Pro"/>
              </a:rPr>
              <a:t>Liste B : Pierre Georges Crozet</a:t>
            </a:r>
            <a:endParaRPr lang="fr-FR">
              <a:solidFill>
                <a:schemeClr val="tx1"/>
              </a:solidFill>
              <a:latin typeface="Source Sans Pro"/>
              <a:ea typeface="Source Sans Pro"/>
            </a:endParaRPr>
          </a:p>
          <a:p>
            <a:r>
              <a:rPr lang="fr-FR" sz="3000" b="0" dirty="0">
                <a:solidFill>
                  <a:schemeClr val="tx1"/>
                </a:solidFill>
                <a:latin typeface="Source Sans Pro"/>
                <a:ea typeface="Source Sans Pro"/>
              </a:rPr>
              <a:t>-les membres suppléants suivants :</a:t>
            </a:r>
            <a:endParaRPr lang="fr-FR">
              <a:solidFill>
                <a:schemeClr val="tx1"/>
              </a:solidFill>
              <a:latin typeface="Source Sans Pro"/>
              <a:ea typeface="Source Sans Pro"/>
            </a:endParaRPr>
          </a:p>
          <a:p>
            <a:r>
              <a:rPr lang="fr-FR" sz="3000" b="0" dirty="0">
                <a:solidFill>
                  <a:schemeClr val="tx1"/>
                </a:solidFill>
                <a:latin typeface="Source Sans Pro"/>
                <a:ea typeface="Source Sans Pro"/>
              </a:rPr>
              <a:t>Liste A : Jean-François Michon, Catherine Noérie, Mehdi Debza Kioulou</a:t>
            </a:r>
            <a:endParaRPr lang="fr-FR">
              <a:solidFill>
                <a:schemeClr val="tx1"/>
              </a:solidFill>
              <a:latin typeface="Source Sans Pro"/>
              <a:ea typeface="Source Sans Pro"/>
            </a:endParaRPr>
          </a:p>
          <a:p>
            <a:r>
              <a:rPr lang="fr-FR" sz="3000" b="0" dirty="0">
                <a:solidFill>
                  <a:schemeClr val="tx1"/>
                </a:solidFill>
                <a:latin typeface="Source Sans Pro"/>
                <a:ea typeface="Source Sans Pro"/>
              </a:rPr>
              <a:t>Liste B : Philippe </a:t>
            </a:r>
            <a:r>
              <a:rPr lang="fr-FR" sz="3000" b="0" dirty="0" err="1">
                <a:solidFill>
                  <a:schemeClr val="tx1"/>
                </a:solidFill>
                <a:latin typeface="Source Sans Pro"/>
                <a:ea typeface="Source Sans Pro"/>
              </a:rPr>
              <a:t>Paliard</a:t>
            </a:r>
            <a:endParaRPr lang="fr-FR" dirty="0" err="1">
              <a:solidFill>
                <a:schemeClr val="tx1"/>
              </a:solidFill>
              <a:latin typeface="Source Sans Pro"/>
              <a:ea typeface="Source Sans Pro"/>
            </a:endParaRPr>
          </a:p>
        </p:txBody>
      </p:sp>
    </p:spTree>
    <p:extLst>
      <p:ext uri="{BB962C8B-B14F-4D97-AF65-F5344CB8AC3E}">
        <p14:creationId xmlns:p14="http://schemas.microsoft.com/office/powerpoint/2010/main" val="292050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61395" y="668094"/>
            <a:ext cx="3103380"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DEL20240215_8 FINANCES – RESSOURCES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Convention </a:t>
            </a:r>
            <a:r>
              <a:rPr lang="fr-FR" sz="2000" b="1">
                <a:solidFill>
                  <a:schemeClr val="bg1"/>
                </a:solidFill>
                <a:latin typeface="Source Sans Pro"/>
                <a:ea typeface="Source Sans Pro"/>
              </a:rPr>
              <a:t>constitutive de groupement de commande entre les communes de la Métropole et Grenoble-Alpes Métropole visant la passation des </a:t>
            </a:r>
            <a:endParaRPr lang="fr-FR" b="1">
              <a:solidFill>
                <a:schemeClr val="bg1"/>
              </a:solidFill>
            </a:endParaRPr>
          </a:p>
          <a:p>
            <a:pPr algn="ctr">
              <a:buNone/>
            </a:pPr>
            <a:r>
              <a:rPr lang="fr-FR" sz="2000" b="1">
                <a:solidFill>
                  <a:schemeClr val="bg1"/>
                </a:solidFill>
                <a:latin typeface="Source Sans Pro"/>
                <a:ea typeface="Source Sans Pro"/>
              </a:rPr>
              <a:t>marchés de diagnostics et expertises du patrimoine arboré et </a:t>
            </a:r>
            <a:r>
              <a:rPr lang="fr-FR" sz="2000" b="1" i="0">
                <a:solidFill>
                  <a:schemeClr val="bg1"/>
                </a:solidFill>
                <a:effectLst/>
                <a:latin typeface="Source Sans Pro"/>
                <a:ea typeface="Source Sans Pro"/>
              </a:rPr>
              <a:t>de la </a:t>
            </a:r>
            <a:r>
              <a:rPr lang="fr-FR" sz="2000" b="1">
                <a:solidFill>
                  <a:schemeClr val="bg1"/>
                </a:solidFill>
                <a:latin typeface="Source Sans Pro"/>
                <a:ea typeface="Source Sans Pro"/>
              </a:rPr>
              <a:t>fourniture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végétaux pour Grenoble-Alpes Métropole et </a:t>
            </a:r>
            <a:r>
              <a:rPr lang="fr-FR" sz="2000" b="1" i="0">
                <a:solidFill>
                  <a:schemeClr val="bg1"/>
                </a:solidFill>
                <a:effectLst/>
                <a:latin typeface="Source Sans Pro"/>
                <a:ea typeface="Source Sans Pro"/>
              </a:rPr>
              <a:t>les </a:t>
            </a:r>
            <a:r>
              <a:rPr lang="fr-FR" sz="2000" b="1">
                <a:solidFill>
                  <a:schemeClr val="bg1"/>
                </a:solidFill>
                <a:latin typeface="Source Sans Pro"/>
                <a:ea typeface="Source Sans Pro"/>
              </a:rPr>
              <a:t>communes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l’agglomération grenobloise</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84745" y="171125"/>
            <a:ext cx="8191737" cy="668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dirty="0">
                <a:solidFill>
                  <a:schemeClr val="tx1"/>
                </a:solidFill>
                <a:latin typeface="Calibri"/>
                <a:ea typeface="Source Sans Pro"/>
                <a:cs typeface="Calibri"/>
              </a:rPr>
              <a:t>Grenoble-Alpes Métropole a proposé aux communes de son territoire de se constituer en groupement de commandes </a:t>
            </a:r>
            <a:r>
              <a:rPr lang="fr-FR" sz="2000" b="0" i="1" dirty="0">
                <a:solidFill>
                  <a:schemeClr val="tx1"/>
                </a:solidFill>
                <a:latin typeface="Calibri"/>
                <a:ea typeface="Source Sans Pro"/>
                <a:cs typeface="Calibri"/>
              </a:rPr>
              <a:t>pour conclure des marchés pour la </a:t>
            </a:r>
            <a:r>
              <a:rPr lang="fr-FR" sz="2000" b="0" dirty="0">
                <a:solidFill>
                  <a:schemeClr val="tx1"/>
                </a:solidFill>
                <a:latin typeface="Calibri"/>
                <a:ea typeface="Source Sans Pro"/>
                <a:cs typeface="Calibri"/>
              </a:rPr>
              <a:t>gestion du patrimoine arboré et notamment : </a:t>
            </a:r>
            <a:endParaRPr lang="fr-FR" sz="2000" dirty="0">
              <a:solidFill>
                <a:schemeClr val="tx1"/>
              </a:solidFill>
            </a:endParaRPr>
          </a:p>
          <a:p>
            <a:pPr marL="285750" indent="-285750" algn="just">
              <a:buFont typeface="Arial"/>
              <a:buChar char="•"/>
            </a:pPr>
            <a:r>
              <a:rPr lang="fr-FR" sz="2000" b="0" dirty="0">
                <a:solidFill>
                  <a:schemeClr val="tx1"/>
                </a:solidFill>
                <a:latin typeface="Calibri"/>
                <a:ea typeface="Source Sans Pro"/>
                <a:cs typeface="Calibri"/>
              </a:rPr>
              <a:t>prestations intellectuelles de diagnostics et d’expertises du patrimoine arboré ;</a:t>
            </a:r>
            <a:endParaRPr lang="fr-FR" sz="2000" dirty="0">
              <a:solidFill>
                <a:schemeClr val="tx1"/>
              </a:solidFill>
              <a:ea typeface="Source Sans Pro"/>
            </a:endParaRPr>
          </a:p>
          <a:p>
            <a:pPr algn="just">
              <a:buFont typeface="Arial"/>
              <a:buChar char="•"/>
            </a:pPr>
            <a:r>
              <a:rPr lang="fr-FR" sz="2000" b="0" dirty="0">
                <a:solidFill>
                  <a:schemeClr val="tx1"/>
                </a:solidFill>
                <a:latin typeface="Calibri"/>
                <a:ea typeface="Source Sans Pro"/>
                <a:cs typeface="Calibri"/>
              </a:rPr>
              <a:t>des marchés de fournitures de végétaux pour la mise en œuvre du plan canopée : arbres, arbustes, vivaces, semences, bulbes,  accessoires et de fournitures de plantation </a:t>
            </a:r>
            <a:endParaRPr lang="fr-FR" sz="2000" dirty="0">
              <a:solidFill>
                <a:schemeClr val="tx1"/>
              </a:solidFill>
              <a:ea typeface="Source Sans Pro"/>
              <a:cs typeface="Calibri"/>
            </a:endParaRPr>
          </a:p>
          <a:p>
            <a:pPr algn="just">
              <a:buFont typeface="Arial"/>
              <a:buChar char="•"/>
            </a:pPr>
            <a:endParaRPr lang="fr-FR" sz="2000" b="0">
              <a:solidFill>
                <a:schemeClr val="tx1"/>
              </a:solidFill>
              <a:latin typeface="Calibri"/>
              <a:ea typeface="Source Sans Pro"/>
              <a:cs typeface="Calibri"/>
            </a:endParaRPr>
          </a:p>
          <a:p>
            <a:pPr algn="just"/>
            <a:r>
              <a:rPr lang="fr-FR" sz="2000" dirty="0">
                <a:solidFill>
                  <a:schemeClr val="tx1"/>
                </a:solidFill>
                <a:latin typeface="Calibri"/>
                <a:ea typeface="Source Sans Pro"/>
                <a:cs typeface="Calibri"/>
              </a:rPr>
              <a:t>Il est donc proposé au Conseil municipal :</a:t>
            </a:r>
            <a:endParaRPr lang="fr-FR" sz="2000" dirty="0">
              <a:solidFill>
                <a:schemeClr val="tx1"/>
              </a:solidFill>
              <a:ea typeface="Source Sans Pro"/>
              <a:cs typeface="Calibri"/>
            </a:endParaRPr>
          </a:p>
          <a:p>
            <a:pPr algn="just">
              <a:buFont typeface="Arial"/>
              <a:buChar char="•"/>
            </a:pPr>
            <a:r>
              <a:rPr lang="fr-FR" sz="2000" b="0" dirty="0">
                <a:solidFill>
                  <a:schemeClr val="tx1"/>
                </a:solidFill>
                <a:latin typeface="Calibri"/>
                <a:ea typeface="Source Sans Pro"/>
                <a:cs typeface="Calibri"/>
              </a:rPr>
              <a:t>de constituer un groupement de commandes entre les communes d’Eybens, de Fontaine, de Poisat et Grenoble-Alpes Métropole pour la passation des consultations en vue de la conclusion de ces  marchés.</a:t>
            </a:r>
            <a:endParaRPr lang="fr-FR" sz="2000" dirty="0">
              <a:solidFill>
                <a:schemeClr val="tx1"/>
              </a:solidFill>
            </a:endParaRPr>
          </a:p>
          <a:p>
            <a:pPr marL="285750" indent="-285750" algn="just">
              <a:buFont typeface="Arial"/>
              <a:buChar char="•"/>
            </a:pPr>
            <a:r>
              <a:rPr lang="fr-FR" sz="2000" b="0" dirty="0">
                <a:solidFill>
                  <a:schemeClr val="tx1"/>
                </a:solidFill>
                <a:latin typeface="Calibri"/>
                <a:ea typeface="Source Sans Pro"/>
                <a:cs typeface="Calibri"/>
              </a:rPr>
              <a:t>d’approuver les termes de la convention constitutive du groupement de commandes à mettre en place entre la Métropole et les communes annexée à la délibération ;</a:t>
            </a:r>
            <a:endParaRPr lang="fr-FR" sz="2000" dirty="0">
              <a:solidFill>
                <a:schemeClr val="tx1"/>
              </a:solidFill>
              <a:ea typeface="Source Sans Pro"/>
            </a:endParaRPr>
          </a:p>
          <a:p>
            <a:pPr marL="285750" indent="-285750" algn="just">
              <a:buFont typeface="Arial"/>
              <a:buChar char="•"/>
            </a:pPr>
            <a:r>
              <a:rPr lang="fr-FR" sz="2000" b="0" dirty="0">
                <a:solidFill>
                  <a:schemeClr val="tx1"/>
                </a:solidFill>
                <a:latin typeface="Calibri"/>
                <a:ea typeface="Source Sans Pro"/>
                <a:cs typeface="Calibri"/>
              </a:rPr>
              <a:t>de désigner la Métropole, qui l’accepte, comme coordonnateur.</a:t>
            </a:r>
            <a:endParaRPr lang="fr-FR" sz="2000" dirty="0">
              <a:solidFill>
                <a:schemeClr val="tx1"/>
              </a:solidFill>
              <a:ea typeface="Source Sans Pro"/>
            </a:endParaRPr>
          </a:p>
          <a:p>
            <a:pPr marL="285750" indent="-285750" algn="just">
              <a:buFont typeface="Arial"/>
              <a:buChar char="•"/>
            </a:pPr>
            <a:r>
              <a:rPr lang="fr-FR" sz="2000" b="0" dirty="0">
                <a:solidFill>
                  <a:schemeClr val="tx1"/>
                </a:solidFill>
                <a:latin typeface="Calibri"/>
                <a:ea typeface="Source Sans Pro"/>
                <a:cs typeface="Calibri"/>
              </a:rPr>
              <a:t>d’autoriser le Maire à signer cette convention et tous documents afférents.</a:t>
            </a:r>
            <a:endParaRPr lang="fr-FR" sz="2000" dirty="0">
              <a:solidFill>
                <a:schemeClr val="tx1"/>
              </a:solidFill>
              <a:ea typeface="Source Sans Pro"/>
            </a:endParaRPr>
          </a:p>
          <a:p>
            <a:endParaRPr lang="fr-FR" sz="3000" b="0">
              <a:solidFill>
                <a:schemeClr val="tx1"/>
              </a:solidFill>
            </a:endParaRPr>
          </a:p>
        </p:txBody>
      </p:sp>
    </p:spTree>
    <p:extLst>
      <p:ext uri="{BB962C8B-B14F-4D97-AF65-F5344CB8AC3E}">
        <p14:creationId xmlns:p14="http://schemas.microsoft.com/office/powerpoint/2010/main" val="111743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89745" y="2371607"/>
            <a:ext cx="2450238" cy="2591317"/>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DEL20240215_9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latin typeface="Source Sans Pro"/>
              <a:ea typeface="Source Sans Pro"/>
            </a:endParaRPr>
          </a:p>
          <a:p>
            <a:pPr algn="ctr">
              <a:buNone/>
            </a:pPr>
            <a:r>
              <a:rPr lang="fr-FR" sz="2000" b="1">
                <a:solidFill>
                  <a:schemeClr val="bg1"/>
                </a:solidFill>
                <a:latin typeface="Source Sans Pro"/>
                <a:ea typeface="Source Sans Pro"/>
              </a:rPr>
              <a:t> Subvention exceptionnelle au Secours populaire </a:t>
            </a:r>
            <a:r>
              <a:rPr lang="fr-FR" sz="2000" b="1" i="0">
                <a:solidFill>
                  <a:schemeClr val="bg1"/>
                </a:solidFill>
                <a:effectLst/>
                <a:latin typeface="Source Sans Pro"/>
                <a:ea typeface="Source Sans Pro"/>
              </a:rPr>
              <a:t>de</a:t>
            </a:r>
            <a:r>
              <a:rPr lang="fr-FR" sz="2000" b="1">
                <a:solidFill>
                  <a:schemeClr val="bg1"/>
                </a:solidFill>
                <a:latin typeface="Source Sans Pro"/>
                <a:ea typeface="Source Sans Pro"/>
              </a:rPr>
              <a:t> l'Isère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53042" y="161717"/>
            <a:ext cx="8323440" cy="60284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1800" b="0">
                <a:solidFill>
                  <a:srgbClr val="242424"/>
                </a:solidFill>
                <a:latin typeface=" serif"/>
                <a:ea typeface="Source Sans Pro"/>
                <a:cs typeface="Segoe UI"/>
              </a:rPr>
              <a:t>Le 23 décembre dernier, un entrepôt du Secours populaire de l'Isère situé à Échirolles a été cambriolé. Le montant des vols et dégâts s'élève à 300 000€. </a:t>
            </a:r>
            <a:endParaRPr lang="en-US" sz="1800">
              <a:latin typeface=" serif"/>
              <a:ea typeface="Source Sans Pro"/>
              <a:cs typeface="Segoe UI"/>
            </a:endParaRPr>
          </a:p>
          <a:p>
            <a:endParaRPr lang="fr-FR" sz="1800" b="0">
              <a:solidFill>
                <a:srgbClr val="242424"/>
              </a:solidFill>
              <a:latin typeface=" serif"/>
              <a:ea typeface="Source Sans Pro"/>
              <a:cs typeface="Segoe UI"/>
            </a:endParaRPr>
          </a:p>
          <a:p>
            <a:r>
              <a:rPr lang="fr-FR" sz="1800" b="0">
                <a:solidFill>
                  <a:srgbClr val="242424"/>
                </a:solidFill>
                <a:latin typeface=" serif"/>
                <a:ea typeface="Source Sans Pro"/>
                <a:cs typeface="Segoe UI"/>
              </a:rPr>
              <a:t>A l'indignation, s'est vite succédé un élan de solidarité de nombreux citoyens, entreprises ou collectivités pour soutenir le Secours populaire. Celui-ci connaissait déjà de profondes difficultés à répondre aux demandes des nombreux bénéficiaires, dans un contexte de forte inflation des produits de premières nécessités. </a:t>
            </a:r>
            <a:endParaRPr lang="en-US" sz="1800">
              <a:latin typeface=" serif"/>
              <a:ea typeface="Source Sans Pro"/>
              <a:cs typeface="Segoe UI"/>
            </a:endParaRPr>
          </a:p>
          <a:p>
            <a:endParaRPr lang="fr-FR" sz="1800" b="0">
              <a:solidFill>
                <a:srgbClr val="242424"/>
              </a:solidFill>
              <a:latin typeface=" serif"/>
              <a:ea typeface="Source Sans Pro"/>
              <a:cs typeface="Segoe UI"/>
            </a:endParaRPr>
          </a:p>
          <a:p>
            <a:r>
              <a:rPr lang="fr-FR" sz="1800" b="0">
                <a:solidFill>
                  <a:srgbClr val="242424"/>
                </a:solidFill>
                <a:latin typeface=" serif"/>
                <a:ea typeface="Source Sans Pro"/>
                <a:cs typeface="Segoe UI"/>
              </a:rPr>
              <a:t>C'est dans un geste solidaire, qu'il est proposé au Conseil municipal d'attribuer une subvention de 500€ au Secours populaire de l'Isère. </a:t>
            </a:r>
            <a:endParaRPr lang="en-US" sz="1800">
              <a:latin typeface=" serif"/>
              <a:ea typeface="Source Sans Pro"/>
            </a:endParaRPr>
          </a:p>
          <a:p>
            <a:endParaRPr lang="fr-FR" sz="3000" b="0">
              <a:solidFill>
                <a:schemeClr val="tx1"/>
              </a:solidFill>
            </a:endParaRPr>
          </a:p>
        </p:txBody>
      </p:sp>
    </p:spTree>
    <p:extLst>
      <p:ext uri="{BB962C8B-B14F-4D97-AF65-F5344CB8AC3E}">
        <p14:creationId xmlns:p14="http://schemas.microsoft.com/office/powerpoint/2010/main" val="15853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7383" y="1814193"/>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DEL20240215_10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Signature d'une convention triennale d'objectifs avec </a:t>
            </a:r>
            <a:endParaRPr lang="fr-FR" b="1"/>
          </a:p>
          <a:p>
            <a:pPr marL="0" indent="0" algn="ctr">
              <a:buNone/>
            </a:pPr>
            <a:r>
              <a:rPr lang="fr-FR" sz="2000" b="1">
                <a:solidFill>
                  <a:schemeClr val="bg1"/>
                </a:solidFill>
                <a:latin typeface="Source Sans Pro"/>
                <a:ea typeface="Source Sans Pro"/>
              </a:rPr>
              <a:t>l'association “La Main à la Pâte”</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36200" y="579539"/>
            <a:ext cx="8240282" cy="56425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200" b="0">
                <a:solidFill>
                  <a:schemeClr val="tx1"/>
                </a:solidFill>
                <a:latin typeface="Calibri"/>
                <a:ea typeface="Source Sans Pro"/>
                <a:cs typeface="Calibri"/>
              </a:rPr>
              <a:t>Rappel :Le projet initié et porté par l'association </a:t>
            </a:r>
            <a:br>
              <a:rPr lang="fr-FR" sz="2200" b="0">
                <a:solidFill>
                  <a:schemeClr val="tx1"/>
                </a:solidFill>
                <a:latin typeface="Calibri"/>
                <a:ea typeface="Source Sans Pro"/>
                <a:cs typeface="Calibri"/>
              </a:rPr>
            </a:br>
            <a:r>
              <a:rPr lang="fr-FR" sz="2200" b="0">
                <a:solidFill>
                  <a:schemeClr val="tx1"/>
                </a:solidFill>
                <a:latin typeface="Calibri"/>
                <a:ea typeface="Source Sans Pro"/>
                <a:cs typeface="Calibri"/>
              </a:rPr>
              <a:t>est de promouvoir et animer le four à pain communal</a:t>
            </a:r>
            <a:br>
              <a:rPr lang="fr-FR" sz="2200" b="0">
                <a:solidFill>
                  <a:schemeClr val="tx1"/>
                </a:solidFill>
                <a:latin typeface="Calibri"/>
                <a:ea typeface="Source Sans Pro"/>
                <a:cs typeface="Calibri"/>
              </a:rPr>
            </a:br>
            <a:r>
              <a:rPr lang="fr-FR" sz="2200" b="0">
                <a:solidFill>
                  <a:schemeClr val="tx1"/>
                </a:solidFill>
                <a:latin typeface="Calibri"/>
                <a:ea typeface="Source Sans Pro"/>
                <a:cs typeface="Calibri"/>
              </a:rPr>
              <a:t> avec la Ville ;</a:t>
            </a:r>
            <a:endParaRPr lang="fr-FR" sz="2200" b="0">
              <a:solidFill>
                <a:schemeClr val="tx1"/>
              </a:solidFill>
              <a:latin typeface="Calibri"/>
              <a:cs typeface="Calibri"/>
            </a:endParaRPr>
          </a:p>
          <a:p>
            <a:endParaRPr lang="fr-FR" sz="2200" b="0">
              <a:solidFill>
                <a:schemeClr val="tx1"/>
              </a:solidFill>
              <a:latin typeface="Calibri"/>
              <a:ea typeface="Source Sans Pro"/>
              <a:cs typeface="Calibri"/>
            </a:endParaRPr>
          </a:p>
          <a:p>
            <a:r>
              <a:rPr lang="fr-FR" sz="2200" b="0">
                <a:solidFill>
                  <a:schemeClr val="tx1"/>
                </a:solidFill>
                <a:latin typeface="Calibri"/>
                <a:ea typeface="Source Sans Pro"/>
                <a:cs typeface="Calibri"/>
              </a:rPr>
              <a:t>Renouvellement de la convention avec l'association</a:t>
            </a:r>
            <a:br>
              <a:rPr lang="fr-FR" sz="2200" b="0">
                <a:solidFill>
                  <a:schemeClr val="tx1"/>
                </a:solidFill>
                <a:latin typeface="Calibri"/>
                <a:ea typeface="Source Sans Pro"/>
                <a:cs typeface="Calibri"/>
              </a:rPr>
            </a:br>
            <a:r>
              <a:rPr lang="fr-FR" sz="2200" b="0">
                <a:solidFill>
                  <a:schemeClr val="tx1"/>
                </a:solidFill>
                <a:latin typeface="Calibri"/>
                <a:ea typeface="Source Sans Pro"/>
                <a:cs typeface="Calibri"/>
              </a:rPr>
              <a:t>LA MAIN A LA PATE avec 2 changements :</a:t>
            </a:r>
            <a:endParaRPr lang="fr-FR" sz="2200" b="0">
              <a:solidFill>
                <a:schemeClr val="tx1"/>
              </a:solidFill>
              <a:latin typeface="Calibri"/>
              <a:cs typeface="Calibri"/>
            </a:endParaRPr>
          </a:p>
          <a:p>
            <a:endParaRPr lang="fr-FR" sz="2200" b="0">
              <a:solidFill>
                <a:schemeClr val="tx1"/>
              </a:solidFill>
              <a:latin typeface="Calibri"/>
              <a:cs typeface="Calibri"/>
            </a:endParaRPr>
          </a:p>
          <a:p>
            <a:pPr marL="457200" indent="-457200">
              <a:buFont typeface="Arial"/>
              <a:buChar char="•"/>
            </a:pPr>
            <a:r>
              <a:rPr lang="fr-FR" sz="2200" b="0">
                <a:solidFill>
                  <a:schemeClr val="tx1"/>
                </a:solidFill>
                <a:latin typeface="Calibri"/>
                <a:ea typeface="Source Sans Pro"/>
                <a:cs typeface="Calibri"/>
              </a:rPr>
              <a:t>La durée de la convention:</a:t>
            </a:r>
            <a:endParaRPr lang="fr-FR" sz="2200" b="0">
              <a:solidFill>
                <a:schemeClr val="tx1"/>
              </a:solidFill>
              <a:latin typeface="Calibri"/>
              <a:cs typeface="Calibri"/>
            </a:endParaRPr>
          </a:p>
          <a:p>
            <a:r>
              <a:rPr lang="fr-FR" sz="2200" b="0">
                <a:solidFill>
                  <a:schemeClr val="tx1"/>
                </a:solidFill>
                <a:latin typeface="Calibri"/>
                <a:ea typeface="Source Sans Pro"/>
                <a:cs typeface="Calibri"/>
              </a:rPr>
              <a:t>   Annuelle  -- Triennale</a:t>
            </a:r>
            <a:endParaRPr lang="fr-FR" sz="2200" b="0" err="1">
              <a:solidFill>
                <a:schemeClr val="tx1"/>
              </a:solidFill>
              <a:latin typeface="Calibri"/>
              <a:cs typeface="Calibri"/>
            </a:endParaRPr>
          </a:p>
          <a:p>
            <a:endParaRPr lang="fr-FR" sz="2200" b="0">
              <a:solidFill>
                <a:schemeClr val="tx1"/>
              </a:solidFill>
              <a:latin typeface="Calibri"/>
              <a:cs typeface="Calibri"/>
            </a:endParaRPr>
          </a:p>
          <a:p>
            <a:pPr marL="457200" indent="-457200">
              <a:buFont typeface="Arial"/>
              <a:buChar char="•"/>
            </a:pPr>
            <a:r>
              <a:rPr lang="fr-FR" sz="2200" b="0">
                <a:solidFill>
                  <a:schemeClr val="tx1"/>
                </a:solidFill>
                <a:latin typeface="Calibri"/>
                <a:ea typeface="Source Sans Pro"/>
                <a:cs typeface="Calibri"/>
              </a:rPr>
              <a:t>La modalité de paiement de la contribution financière d'une chauffe :</a:t>
            </a:r>
            <a:endParaRPr lang="fr-FR" sz="2200" b="0">
              <a:solidFill>
                <a:schemeClr val="tx1"/>
              </a:solidFill>
              <a:latin typeface="Calibri"/>
              <a:cs typeface="Calibri"/>
            </a:endParaRPr>
          </a:p>
          <a:p>
            <a:r>
              <a:rPr lang="fr-FR" sz="2200" b="0">
                <a:solidFill>
                  <a:schemeClr val="tx1"/>
                </a:solidFill>
                <a:latin typeface="Calibri"/>
                <a:ea typeface="Source Sans Pro"/>
                <a:cs typeface="Calibri"/>
              </a:rPr>
              <a:t>   Locataire—ville--association </a:t>
            </a:r>
            <a:endParaRPr lang="fr-FR" sz="2200" b="0" err="1">
              <a:solidFill>
                <a:schemeClr val="tx1"/>
              </a:solidFill>
              <a:latin typeface="Calibri"/>
              <a:cs typeface="Calibri"/>
            </a:endParaRPr>
          </a:p>
          <a:p>
            <a:r>
              <a:rPr lang="fr-FR" sz="2200" b="0">
                <a:solidFill>
                  <a:schemeClr val="tx1"/>
                </a:solidFill>
                <a:latin typeface="Calibri"/>
                <a:ea typeface="Source Sans Pro"/>
                <a:cs typeface="Calibri"/>
              </a:rPr>
              <a:t>        --  Locataire-association</a:t>
            </a:r>
            <a:endParaRPr lang="fr-FR" sz="2200" b="0" err="1">
              <a:solidFill>
                <a:schemeClr val="tx1"/>
              </a:solidFill>
              <a:latin typeface="Calibri"/>
              <a:cs typeface="Calibri"/>
            </a:endParaRPr>
          </a:p>
          <a:p>
            <a:endParaRPr lang="fr-FR" sz="2200" b="0">
              <a:solidFill>
                <a:schemeClr val="tx1"/>
              </a:solidFill>
              <a:latin typeface="Calibri"/>
              <a:cs typeface="Calibri"/>
            </a:endParaRPr>
          </a:p>
          <a:p>
            <a:endParaRPr lang="fr-FR" sz="2200" b="0">
              <a:solidFill>
                <a:schemeClr val="tx1"/>
              </a:solidFill>
              <a:latin typeface="Calibri"/>
              <a:ea typeface="Source Sans Pro"/>
              <a:cs typeface="Calibri"/>
            </a:endParaRPr>
          </a:p>
          <a:p>
            <a:r>
              <a:rPr lang="fr-FR" sz="2200" b="0" i="1">
                <a:solidFill>
                  <a:schemeClr val="tx1"/>
                </a:solidFill>
                <a:latin typeface="Calibri"/>
                <a:ea typeface="Source Sans Pro"/>
                <a:cs typeface="Calibri"/>
              </a:rPr>
              <a:t>Il est proposé au Conseil municipal d'adopter la convention triennale d'objectifs avec cette association visant à fixer les modalités d'utilisation de cet équipement jusqu'au 31 décembre 2026 et d’autoriser Monsieur le Maire à la signer</a:t>
            </a:r>
            <a:endParaRPr lang="fr-FR" sz="2200" i="1">
              <a:solidFill>
                <a:schemeClr val="tx1"/>
              </a:solidFill>
              <a:latin typeface="Calibri"/>
              <a:ea typeface="Source Sans Pro"/>
              <a:cs typeface="Calibri"/>
            </a:endParaRPr>
          </a:p>
        </p:txBody>
      </p:sp>
      <p:sp>
        <p:nvSpPr>
          <p:cNvPr id="5" name="Arrow: Right 4">
            <a:extLst>
              <a:ext uri="{FF2B5EF4-FFF2-40B4-BE49-F238E27FC236}">
                <a16:creationId xmlns:a16="http://schemas.microsoft.com/office/drawing/2014/main" id="{060D7169-4AD5-8571-EF51-3736342D3EC2}"/>
              </a:ext>
            </a:extLst>
          </p:cNvPr>
          <p:cNvSpPr/>
          <p:nvPr/>
        </p:nvSpPr>
        <p:spPr>
          <a:xfrm>
            <a:off x="5436407" y="4305471"/>
            <a:ext cx="589471" cy="259510"/>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BB6EC4-628A-086B-C608-4988C722ED70}"/>
              </a:ext>
            </a:extLst>
          </p:cNvPr>
          <p:cNvPicPr>
            <a:picLocks noChangeAspect="1"/>
          </p:cNvPicPr>
          <p:nvPr/>
        </p:nvPicPr>
        <p:blipFill>
          <a:blip r:embed="rId3"/>
          <a:stretch>
            <a:fillRect/>
          </a:stretch>
        </p:blipFill>
        <p:spPr>
          <a:xfrm>
            <a:off x="10010775" y="300038"/>
            <a:ext cx="1619250" cy="1781175"/>
          </a:xfrm>
          <a:prstGeom prst="rect">
            <a:avLst/>
          </a:prstGeom>
        </p:spPr>
      </p:pic>
      <p:sp>
        <p:nvSpPr>
          <p:cNvPr id="7" name="Arrow: Right 6">
            <a:extLst>
              <a:ext uri="{FF2B5EF4-FFF2-40B4-BE49-F238E27FC236}">
                <a16:creationId xmlns:a16="http://schemas.microsoft.com/office/drawing/2014/main" id="{8337B559-E5BA-F735-12B9-B92488A28767}"/>
              </a:ext>
            </a:extLst>
          </p:cNvPr>
          <p:cNvSpPr/>
          <p:nvPr/>
        </p:nvSpPr>
        <p:spPr>
          <a:xfrm>
            <a:off x="5370085" y="2864726"/>
            <a:ext cx="589471" cy="259510"/>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61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0916" y="2056708"/>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DEL20240215_11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endParaRPr>
          </a:p>
          <a:p>
            <a:pPr marL="0" indent="0" algn="ctr">
              <a:buNone/>
            </a:pPr>
            <a:r>
              <a:rPr lang="fr-FR" sz="2000" b="1">
                <a:solidFill>
                  <a:schemeClr val="bg1"/>
                </a:solidFill>
                <a:latin typeface="Source Sans Pro"/>
                <a:ea typeface="Source Sans Pro"/>
              </a:rPr>
              <a:t> Subvention à </a:t>
            </a:r>
            <a:r>
              <a:rPr lang="fr-FR" sz="2000" b="1" i="0">
                <a:solidFill>
                  <a:schemeClr val="bg1"/>
                </a:solidFill>
                <a:effectLst/>
                <a:latin typeface="Source Sans Pro"/>
                <a:ea typeface="Source Sans Pro"/>
              </a:rPr>
              <a:t>la </a:t>
            </a:r>
            <a:r>
              <a:rPr lang="fr-FR" sz="2000" b="1">
                <a:solidFill>
                  <a:schemeClr val="bg1"/>
                </a:solidFill>
                <a:latin typeface="Source Sans Pro"/>
                <a:ea typeface="Source Sans Pro"/>
              </a:rPr>
              <a:t>CLCV 38 pour l’année 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779283" y="420879"/>
            <a:ext cx="7843662" cy="517459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cs typeface="Times New Roman"/>
              </a:rPr>
              <a:t>La commune d’Eybens développe depuis plusieurs années un partenariat avec l’association CLCV 38  qui permet de mobiliser et accompagner les habitants dans les démarches concernant leur cadre de vie et leur logement.</a:t>
            </a:r>
            <a:endParaRPr lang="en-US" dirty="0">
              <a:solidFill>
                <a:schemeClr val="tx1"/>
              </a:solidFill>
              <a:latin typeface="Source Sans Pro"/>
              <a:ea typeface="Source Sans Pro"/>
              <a:cs typeface="Times New Roman"/>
            </a:endParaRPr>
          </a:p>
          <a:p>
            <a:endParaRPr lang="fr-FR" sz="3000" b="0" dirty="0">
              <a:solidFill>
                <a:schemeClr val="tx1"/>
              </a:solidFill>
              <a:latin typeface="Source Sans Pro"/>
              <a:ea typeface="Source Sans Pro"/>
              <a:cs typeface="Times New Roman"/>
            </a:endParaRPr>
          </a:p>
          <a:p>
            <a:r>
              <a:rPr lang="fr-FR" sz="3000" b="0" dirty="0">
                <a:solidFill>
                  <a:schemeClr val="tx1"/>
                </a:solidFill>
                <a:latin typeface="Source Sans Pro"/>
                <a:ea typeface="Source Sans Pro"/>
                <a:cs typeface="Times New Roman"/>
              </a:rPr>
              <a:t> Une 1ère convention de partenariat a été votée pour 4 ans de 2019 à fin 2022, puis renouvelée pour 4 ans de 2023 à 2026, par délibération DEL20230202_5 du 2 février 2023.</a:t>
            </a:r>
            <a:endParaRPr lang="en-US" dirty="0">
              <a:solidFill>
                <a:schemeClr val="tx1"/>
              </a:solidFill>
              <a:latin typeface="Source Sans Pro"/>
              <a:ea typeface="Source Sans Pro"/>
            </a:endParaRPr>
          </a:p>
          <a:p>
            <a:r>
              <a:rPr lang="fr-FR" sz="3000" b="0" dirty="0">
                <a:solidFill>
                  <a:schemeClr val="tx1"/>
                </a:solidFill>
                <a:latin typeface="Source Sans Pro"/>
                <a:ea typeface="Source Sans Pro"/>
                <a:cs typeface="Times New Roman"/>
              </a:rPr>
              <a:t>Cette convention définit les missions et les conditions d’intervention de la CLCV sur la commune d’Eybens. Une chargée de mission de la CLCV est spécifiquement référente CLCV sur la commune et en lien régulier avec le service Citoyenneté, le CCAS, le service Prévention- tranquillité, ainsi que le service transition énergétique. </a:t>
            </a:r>
            <a:endParaRPr lang="fr-FR">
              <a:solidFill>
                <a:schemeClr val="tx1"/>
              </a:solidFill>
              <a:ea typeface="Source Sans Pro"/>
              <a:cs typeface="Times New Roman"/>
            </a:endParaRPr>
          </a:p>
          <a:p>
            <a:endParaRPr lang="fr-FR" sz="3000" b="0" dirty="0">
              <a:solidFill>
                <a:schemeClr val="tx1"/>
              </a:solidFill>
              <a:latin typeface="Source Sans Pro"/>
              <a:ea typeface="Source Sans Pro"/>
              <a:cs typeface="Times New Roman"/>
            </a:endParaRPr>
          </a:p>
          <a:p>
            <a:endParaRPr lang="fr-FR" sz="3000" b="0" dirty="0">
              <a:solidFill>
                <a:schemeClr val="tx1"/>
              </a:solidFill>
              <a:latin typeface="Source Sans Pro"/>
              <a:ea typeface="Source Sans Pro"/>
              <a:cs typeface="Times New Roman"/>
            </a:endParaRPr>
          </a:p>
          <a:p>
            <a:r>
              <a:rPr lang="fr-FR" sz="3000" b="0" dirty="0">
                <a:solidFill>
                  <a:schemeClr val="tx1"/>
                </a:solidFill>
                <a:latin typeface="Source Sans Pro"/>
                <a:ea typeface="Source Sans Pro"/>
                <a:cs typeface="Times New Roman"/>
              </a:rPr>
              <a:t>L’avenant 2 de la convention définit les interventions de la CLCV et les projets retenus pour l’année 2024 dans la limite de l’enveloppe budgétaire de 3120 € (enveloppe identique à 2022 et 2023). La subvention se répartit entre la subvention de fonctionnement à hauteur de 1400 € et les subventions sur projets spécifiques à hauteur de 1720 €, comprenant l’organisation et l’animation d’un atelier thématique, l’organisation de visites en marchant avec les bailleurs et collectifs d’habitants et la tenue d’une permanence mensuelle de conseil juridique sur la commune.</a:t>
            </a:r>
            <a:endParaRPr lang="fr-FR" dirty="0">
              <a:solidFill>
                <a:schemeClr val="tx1"/>
              </a:solidFill>
              <a:latin typeface="Source Sans Pro"/>
              <a:ea typeface="Source Sans Pro"/>
            </a:endParaRPr>
          </a:p>
          <a:p>
            <a:endParaRPr lang="fr-FR" sz="3000" b="0" dirty="0">
              <a:solidFill>
                <a:schemeClr val="tx1"/>
              </a:solidFill>
              <a:latin typeface="Source Sans Pro"/>
              <a:cs typeface="Times New Roman"/>
            </a:endParaRPr>
          </a:p>
        </p:txBody>
      </p:sp>
      <p:sp>
        <p:nvSpPr>
          <p:cNvPr id="2" name="TextBox 1">
            <a:extLst>
              <a:ext uri="{FF2B5EF4-FFF2-40B4-BE49-F238E27FC236}">
                <a16:creationId xmlns:a16="http://schemas.microsoft.com/office/drawing/2014/main" id="{9E653312-2F38-F412-9E5A-9E2B49F6D7E5}"/>
              </a:ext>
            </a:extLst>
          </p:cNvPr>
          <p:cNvSpPr txBox="1"/>
          <p:nvPr/>
        </p:nvSpPr>
        <p:spPr>
          <a:xfrm>
            <a:off x="4324815" y="5597912"/>
            <a:ext cx="7212980"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b="1">
                <a:cs typeface="Segoe UI"/>
              </a:rPr>
              <a:t>Il est proposé au Conseil Municipal d'approuver l'octroi de cette subvention à l'association CLCV</a:t>
            </a:r>
            <a:endParaRPr lang="en-US">
              <a:cs typeface="Calibri" panose="020F0502020204030204"/>
            </a:endParaRPr>
          </a:p>
          <a:p>
            <a:pPr algn="just"/>
            <a:endParaRPr lang="fr-FR" sz="1300" b="1">
              <a:cs typeface="Segoe UI"/>
            </a:endParaRPr>
          </a:p>
        </p:txBody>
      </p:sp>
    </p:spTree>
    <p:extLst>
      <p:ext uri="{BB962C8B-B14F-4D97-AF65-F5344CB8AC3E}">
        <p14:creationId xmlns:p14="http://schemas.microsoft.com/office/powerpoint/2010/main" val="223308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37699" y="1932302"/>
            <a:ext cx="3188047"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DEL20240215_12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Adhésion </a:t>
            </a:r>
            <a:r>
              <a:rPr lang="fr-FR" sz="2000" b="1" i="0">
                <a:solidFill>
                  <a:schemeClr val="bg1"/>
                </a:solidFill>
                <a:effectLst/>
                <a:latin typeface="Source Sans Pro"/>
                <a:ea typeface="Source Sans Pro"/>
              </a:rPr>
              <a:t>au </a:t>
            </a:r>
            <a:r>
              <a:rPr lang="fr-FR" sz="2000" b="1">
                <a:solidFill>
                  <a:schemeClr val="bg1"/>
                </a:solidFill>
                <a:latin typeface="Source Sans Pro"/>
                <a:ea typeface="Source Sans Pro"/>
              </a:rPr>
              <a:t>Service commun Plateforme numérique participative de territoire</a:t>
            </a:r>
            <a:endParaRPr lang="fr-FR" b="1">
              <a:solidFill>
                <a:schemeClr val="bg1"/>
              </a:solidFill>
            </a:endParaRPr>
          </a:p>
          <a:p>
            <a:pPr algn="ctr">
              <a:buNone/>
            </a:pPr>
            <a:endParaRPr lang="fr-FR" sz="2000" b="1">
              <a:solidFill>
                <a:schemeClr val="bg1"/>
              </a:solidFill>
            </a:endParaRPr>
          </a:p>
          <a:p>
            <a:pPr algn="ctr">
              <a:buNone/>
            </a:pPr>
            <a:r>
              <a:rPr lang="fr-FR" sz="2000" b="1">
                <a:solidFill>
                  <a:schemeClr val="bg1"/>
                </a:solidFill>
              </a:rPr>
              <a:t>1/2</a:t>
            </a: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688957" y="153250"/>
            <a:ext cx="7382700" cy="63348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1600" u="sng">
                <a:solidFill>
                  <a:schemeClr val="tx1"/>
                </a:solidFill>
                <a:latin typeface="Source Sans Pro"/>
                <a:ea typeface="Source Sans Pro"/>
              </a:rPr>
              <a:t>Origine de cette adhésion</a:t>
            </a:r>
            <a:endParaRPr lang="en-US" sz="2400">
              <a:solidFill>
                <a:schemeClr val="tx1"/>
              </a:solidFill>
            </a:endParaRPr>
          </a:p>
          <a:p>
            <a:endParaRPr lang="fr-FR" sz="1600" u="sng">
              <a:solidFill>
                <a:schemeClr val="tx1"/>
              </a:solidFill>
              <a:latin typeface="Source Sans Pro"/>
              <a:ea typeface="Source Sans Pro"/>
            </a:endParaRPr>
          </a:p>
          <a:p>
            <a:r>
              <a:rPr lang="fr-FR" sz="1600" b="0">
                <a:solidFill>
                  <a:schemeClr val="tx1"/>
                </a:solidFill>
                <a:latin typeface="Source Sans Pro"/>
                <a:ea typeface="Source Sans Pro"/>
              </a:rPr>
              <a:t>Printemps 2021:  la Commission consultative de la vie citoyenne à Eybens a rendu 13 recommandations pour agir sur la question “Comment élargir la participation des Eybinois et Eybinoises à la vie démocratique de la commune ?”.</a:t>
            </a:r>
            <a:endParaRPr lang="fr-FR" sz="2400">
              <a:solidFill>
                <a:schemeClr val="tx1"/>
              </a:solidFill>
            </a:endParaRPr>
          </a:p>
          <a:p>
            <a:endParaRPr lang="fr-FR" sz="1600" b="0">
              <a:solidFill>
                <a:schemeClr val="tx1"/>
              </a:solidFill>
              <a:latin typeface="Source Sans Pro"/>
              <a:ea typeface="Source Sans Pro"/>
            </a:endParaRPr>
          </a:p>
          <a:p>
            <a:r>
              <a:rPr lang="fr-FR" sz="1600" b="0">
                <a:solidFill>
                  <a:schemeClr val="tx1"/>
                </a:solidFill>
                <a:latin typeface="Source Sans Pro"/>
                <a:ea typeface="Source Sans Pro"/>
              </a:rPr>
              <a:t>Automne 2021:  Etude de dispositifs et actions concrètes pour élargir la participation des habitants à la vie de la commune à partir de 2022 a été mené.</a:t>
            </a:r>
            <a:endParaRPr lang="fr-FR" sz="2400">
              <a:solidFill>
                <a:schemeClr val="tx1"/>
              </a:solidFill>
            </a:endParaRPr>
          </a:p>
          <a:p>
            <a:r>
              <a:rPr lang="fr-FR" sz="1600" b="0">
                <a:solidFill>
                  <a:schemeClr val="tx1"/>
                </a:solidFill>
                <a:latin typeface="Source Sans Pro"/>
                <a:ea typeface="Source Sans Pro"/>
              </a:rPr>
              <a:t>1 des axes : Généraliser les votes, questionnaires et sondages (numérique, papier, aller-vers) --&gt;Idée d’une plateforme numérique permettant de centraliser et diffuser des votes, sondages, questionnaires en ligne</a:t>
            </a:r>
            <a:endParaRPr lang="fr-FR" sz="2400">
              <a:solidFill>
                <a:schemeClr val="tx1"/>
              </a:solidFill>
            </a:endParaRPr>
          </a:p>
          <a:p>
            <a:endParaRPr lang="fr-FR" sz="2400"/>
          </a:p>
          <a:p>
            <a:r>
              <a:rPr lang="fr-FR" sz="1600" u="sng">
                <a:solidFill>
                  <a:schemeClr val="tx1"/>
                </a:solidFill>
                <a:latin typeface="Source Sans Pro"/>
                <a:ea typeface="Source Sans Pro"/>
              </a:rPr>
              <a:t>Choix du service commun métropolitain plateforme participative</a:t>
            </a:r>
            <a:endParaRPr lang="en-US" sz="1600" b="0" err="1">
              <a:solidFill>
                <a:schemeClr val="tx1"/>
              </a:solidFill>
              <a:latin typeface="Source Sans Pro"/>
              <a:ea typeface="Source Sans Pro"/>
            </a:endParaRPr>
          </a:p>
          <a:p>
            <a:endParaRPr lang="fr-FR" sz="1600" b="0">
              <a:solidFill>
                <a:schemeClr val="tx1"/>
              </a:solidFill>
              <a:latin typeface="Source Sans Pro"/>
              <a:ea typeface="Source Sans Pro"/>
            </a:endParaRPr>
          </a:p>
          <a:p>
            <a:r>
              <a:rPr lang="fr-FR" sz="1600" b="0">
                <a:solidFill>
                  <a:schemeClr val="tx1"/>
                </a:solidFill>
                <a:latin typeface="Source Sans Pro"/>
                <a:ea typeface="Source Sans Pro"/>
              </a:rPr>
              <a:t>mai 2022 : la Ville d’Eybens, ayant signé le Pacte de gouvernance et de citoyenneté voté en Conseil Métropolitain le 17 décembre 2021,  intègre le service commun métropolitain autour d’une plateforme numérique participative. </a:t>
            </a:r>
            <a:endParaRPr lang="fr-FR" sz="2400">
              <a:solidFill>
                <a:schemeClr val="tx1"/>
              </a:solidFill>
            </a:endParaRPr>
          </a:p>
          <a:p>
            <a:endParaRPr lang="fr-FR" sz="1600" b="0">
              <a:solidFill>
                <a:schemeClr val="tx1"/>
              </a:solidFill>
              <a:latin typeface="Source Sans Pro"/>
              <a:ea typeface="Source Sans Pro"/>
            </a:endParaRPr>
          </a:p>
          <a:p>
            <a:endParaRPr lang="fr-FR" sz="1600" b="0">
              <a:solidFill>
                <a:schemeClr val="tx1"/>
              </a:solidFill>
              <a:latin typeface="Source Sans Pro"/>
              <a:ea typeface="Source Sans Pro"/>
            </a:endParaRPr>
          </a:p>
          <a:p>
            <a:r>
              <a:rPr lang="fr-FR" sz="1600" b="0">
                <a:solidFill>
                  <a:schemeClr val="tx1"/>
                </a:solidFill>
                <a:latin typeface="Source Sans Pro"/>
                <a:ea typeface="Source Sans Pro"/>
              </a:rPr>
              <a:t>cette plateforme permet de développer la participation des habitants via les outils numériques comme le préconisait la Commission consultative de la vie citoyenne.</a:t>
            </a:r>
            <a:endParaRPr lang="fr-FR" sz="2400">
              <a:solidFill>
                <a:schemeClr val="tx1"/>
              </a:solidFill>
            </a:endParaRPr>
          </a:p>
          <a:p>
            <a:endParaRPr lang="fr-FR" sz="1600" b="0">
              <a:solidFill>
                <a:schemeClr val="tx1"/>
              </a:solidFill>
              <a:latin typeface="Source Sans Pro"/>
              <a:ea typeface="Source Sans Pro"/>
            </a:endParaRPr>
          </a:p>
          <a:p>
            <a:r>
              <a:rPr lang="en-US" sz="1600" b="0">
                <a:solidFill>
                  <a:schemeClr val="tx1"/>
                </a:solidFill>
                <a:latin typeface="Source Sans Pro"/>
                <a:ea typeface="Source Sans Pro"/>
              </a:rPr>
              <a:t>La 1ere </a:t>
            </a:r>
            <a:r>
              <a:rPr lang="en-US" sz="1600" b="0" err="1">
                <a:solidFill>
                  <a:schemeClr val="tx1"/>
                </a:solidFill>
                <a:latin typeface="Source Sans Pro"/>
                <a:ea typeface="Source Sans Pro"/>
              </a:rPr>
              <a:t>année</a:t>
            </a:r>
            <a:r>
              <a:rPr lang="en-US" sz="1600" b="0">
                <a:solidFill>
                  <a:schemeClr val="tx1"/>
                </a:solidFill>
                <a:latin typeface="Source Sans Pro"/>
                <a:ea typeface="Source Sans Pro"/>
              </a:rPr>
              <a:t> de </a:t>
            </a:r>
            <a:r>
              <a:rPr lang="en-US" sz="1600" b="0" err="1">
                <a:solidFill>
                  <a:schemeClr val="tx1"/>
                </a:solidFill>
                <a:latin typeface="Source Sans Pro"/>
                <a:ea typeface="Source Sans Pro"/>
              </a:rPr>
              <a:t>fonctionnement</a:t>
            </a:r>
            <a:r>
              <a:rPr lang="en-US" sz="1600" b="0">
                <a:solidFill>
                  <a:schemeClr val="tx1"/>
                </a:solidFill>
                <a:latin typeface="Source Sans Pro"/>
                <a:ea typeface="Source Sans Pro"/>
              </a:rPr>
              <a:t> du service </a:t>
            </a:r>
            <a:r>
              <a:rPr lang="en-US" sz="1600" b="0" err="1">
                <a:solidFill>
                  <a:schemeClr val="tx1"/>
                </a:solidFill>
                <a:latin typeface="Source Sans Pro"/>
                <a:ea typeface="Source Sans Pro"/>
              </a:rPr>
              <a:t>commun</a:t>
            </a:r>
            <a:r>
              <a:rPr lang="en-US" sz="1600" b="0">
                <a:solidFill>
                  <a:schemeClr val="tx1"/>
                </a:solidFill>
                <a:latin typeface="Source Sans Pro"/>
                <a:ea typeface="Source Sans Pro"/>
              </a:rPr>
              <a:t> a </a:t>
            </a:r>
            <a:r>
              <a:rPr lang="en-US" sz="1600" b="0" err="1">
                <a:solidFill>
                  <a:schemeClr val="tx1"/>
                </a:solidFill>
                <a:latin typeface="Source Sans Pro"/>
                <a:ea typeface="Source Sans Pro"/>
              </a:rPr>
              <a:t>consisté</a:t>
            </a:r>
            <a:r>
              <a:rPr lang="en-US" sz="1600" b="0">
                <a:solidFill>
                  <a:schemeClr val="tx1"/>
                </a:solidFill>
                <a:latin typeface="Source Sans Pro"/>
                <a:ea typeface="Source Sans Pro"/>
              </a:rPr>
              <a:t> </a:t>
            </a:r>
            <a:r>
              <a:rPr lang="en-US" sz="1600" b="0" err="1">
                <a:solidFill>
                  <a:schemeClr val="tx1"/>
                </a:solidFill>
                <a:latin typeface="Source Sans Pro"/>
                <a:ea typeface="Source Sans Pro"/>
              </a:rPr>
              <a:t>en</a:t>
            </a:r>
            <a:r>
              <a:rPr lang="en-US" sz="1600" b="0">
                <a:solidFill>
                  <a:schemeClr val="tx1"/>
                </a:solidFill>
                <a:latin typeface="Source Sans Pro"/>
                <a:ea typeface="Source Sans Pro"/>
              </a:rPr>
              <a:t> </a:t>
            </a:r>
            <a:r>
              <a:rPr lang="en-US" sz="1600" b="0" err="1">
                <a:solidFill>
                  <a:schemeClr val="tx1"/>
                </a:solidFill>
                <a:latin typeface="Source Sans Pro"/>
                <a:ea typeface="Source Sans Pro"/>
              </a:rPr>
              <a:t>une</a:t>
            </a:r>
            <a:r>
              <a:rPr lang="en-US" sz="1600" b="0">
                <a:solidFill>
                  <a:schemeClr val="tx1"/>
                </a:solidFill>
                <a:latin typeface="Source Sans Pro"/>
                <a:ea typeface="Source Sans Pro"/>
              </a:rPr>
              <a:t> phase de </a:t>
            </a:r>
            <a:r>
              <a:rPr lang="en-US" sz="1600" b="0" err="1">
                <a:solidFill>
                  <a:schemeClr val="tx1"/>
                </a:solidFill>
                <a:latin typeface="Source Sans Pro"/>
                <a:ea typeface="Source Sans Pro"/>
              </a:rPr>
              <a:t>développement</a:t>
            </a:r>
            <a:r>
              <a:rPr lang="en-US" sz="1600" b="0">
                <a:solidFill>
                  <a:schemeClr val="tx1"/>
                </a:solidFill>
                <a:latin typeface="Source Sans Pro"/>
                <a:ea typeface="Source Sans Pro"/>
              </a:rPr>
              <a:t> des </a:t>
            </a:r>
            <a:r>
              <a:rPr lang="en-US" sz="1600" b="0" err="1">
                <a:solidFill>
                  <a:schemeClr val="tx1"/>
                </a:solidFill>
                <a:latin typeface="Source Sans Pro"/>
                <a:ea typeface="Source Sans Pro"/>
              </a:rPr>
              <a:t>espaces</a:t>
            </a:r>
            <a:r>
              <a:rPr lang="en-US" sz="1600" b="0">
                <a:solidFill>
                  <a:schemeClr val="tx1"/>
                </a:solidFill>
                <a:latin typeface="Source Sans Pro"/>
                <a:ea typeface="Source Sans Pro"/>
              </a:rPr>
              <a:t> </a:t>
            </a:r>
            <a:r>
              <a:rPr lang="en-US" sz="1600" b="0" err="1">
                <a:solidFill>
                  <a:schemeClr val="tx1"/>
                </a:solidFill>
                <a:latin typeface="Source Sans Pro"/>
                <a:ea typeface="Source Sans Pro"/>
              </a:rPr>
              <a:t>numériques</a:t>
            </a:r>
            <a:r>
              <a:rPr lang="en-US" sz="1600" b="0">
                <a:solidFill>
                  <a:schemeClr val="tx1"/>
                </a:solidFill>
                <a:latin typeface="Source Sans Pro"/>
                <a:ea typeface="Source Sans Pro"/>
              </a:rPr>
              <a:t> de </a:t>
            </a:r>
            <a:r>
              <a:rPr lang="en-US" sz="1600" b="0" err="1">
                <a:solidFill>
                  <a:schemeClr val="tx1"/>
                </a:solidFill>
                <a:latin typeface="Source Sans Pro"/>
                <a:ea typeface="Source Sans Pro"/>
              </a:rPr>
              <a:t>ses</a:t>
            </a:r>
            <a:r>
              <a:rPr lang="en-US" sz="1600" b="0">
                <a:solidFill>
                  <a:schemeClr val="tx1"/>
                </a:solidFill>
                <a:latin typeface="Source Sans Pro"/>
                <a:ea typeface="Source Sans Pro"/>
              </a:rPr>
              <a:t> premiers </a:t>
            </a:r>
            <a:r>
              <a:rPr lang="en-US" sz="1600" b="0" err="1">
                <a:solidFill>
                  <a:schemeClr val="tx1"/>
                </a:solidFill>
                <a:latin typeface="Source Sans Pro"/>
                <a:ea typeface="Source Sans Pro"/>
              </a:rPr>
              <a:t>membres</a:t>
            </a:r>
            <a:r>
              <a:rPr lang="en-US" sz="1600" b="0">
                <a:solidFill>
                  <a:schemeClr val="tx1"/>
                </a:solidFill>
                <a:latin typeface="Source Sans Pro"/>
                <a:ea typeface="Source Sans Pro"/>
              </a:rPr>
              <a:t>.</a:t>
            </a:r>
          </a:p>
          <a:p>
            <a:endParaRPr lang="en-US" sz="1600" b="0">
              <a:solidFill>
                <a:schemeClr val="tx1"/>
              </a:solidFill>
              <a:latin typeface="Source Sans Pro"/>
              <a:ea typeface="Source Sans Pro"/>
            </a:endParaRPr>
          </a:p>
          <a:p>
            <a:endParaRPr lang="en-US" sz="1600" b="0">
              <a:solidFill>
                <a:schemeClr val="tx1"/>
              </a:solidFill>
              <a:latin typeface="Source Sans Pro"/>
              <a:ea typeface="Source Sans Pro"/>
            </a:endParaRPr>
          </a:p>
          <a:p>
            <a:endParaRPr lang="en-US" sz="1600" b="0">
              <a:solidFill>
                <a:schemeClr val="tx1"/>
              </a:solidFill>
              <a:latin typeface="Source Sans Pro"/>
              <a:ea typeface="Source Sans Pro"/>
            </a:endParaRPr>
          </a:p>
          <a:p>
            <a:r>
              <a:rPr lang="en-US" sz="1600" b="0">
                <a:solidFill>
                  <a:schemeClr val="tx1"/>
                </a:solidFill>
                <a:latin typeface="Source Sans Pro"/>
                <a:ea typeface="Source Sans Pro"/>
              </a:rPr>
              <a:t>Fin 2022, </a:t>
            </a:r>
            <a:r>
              <a:rPr lang="en-US" sz="1600" b="0" err="1">
                <a:solidFill>
                  <a:schemeClr val="tx1"/>
                </a:solidFill>
                <a:latin typeface="Source Sans Pro"/>
                <a:ea typeface="Source Sans Pro"/>
              </a:rPr>
              <a:t>Eybens</a:t>
            </a:r>
            <a:r>
              <a:rPr lang="en-US" sz="1600" b="0">
                <a:solidFill>
                  <a:schemeClr val="tx1"/>
                </a:solidFill>
                <a:latin typeface="Source Sans Pro"/>
                <a:ea typeface="Source Sans Pro"/>
              </a:rPr>
              <a:t> a </a:t>
            </a:r>
            <a:r>
              <a:rPr lang="en-US" sz="1600" b="0" err="1">
                <a:solidFill>
                  <a:schemeClr val="tx1"/>
                </a:solidFill>
                <a:latin typeface="Source Sans Pro"/>
                <a:ea typeface="Source Sans Pro"/>
              </a:rPr>
              <a:t>créé</a:t>
            </a:r>
            <a:r>
              <a:rPr lang="en-US" sz="1600" b="0">
                <a:solidFill>
                  <a:schemeClr val="tx1"/>
                </a:solidFill>
                <a:latin typeface="Source Sans Pro"/>
                <a:ea typeface="Source Sans Pro"/>
              </a:rPr>
              <a:t> et </a:t>
            </a:r>
            <a:r>
              <a:rPr lang="en-US" sz="1600" b="0" err="1">
                <a:solidFill>
                  <a:schemeClr val="tx1"/>
                </a:solidFill>
                <a:latin typeface="Source Sans Pro"/>
                <a:ea typeface="Source Sans Pro"/>
              </a:rPr>
              <a:t>développé</a:t>
            </a:r>
            <a:r>
              <a:rPr lang="en-US" sz="1600" b="0">
                <a:solidFill>
                  <a:schemeClr val="tx1"/>
                </a:solidFill>
                <a:latin typeface="Source Sans Pro"/>
                <a:ea typeface="Source Sans Pro"/>
              </a:rPr>
              <a:t> son site :</a:t>
            </a:r>
          </a:p>
          <a:p>
            <a:endParaRPr lang="en-US" sz="1600" b="0">
              <a:solidFill>
                <a:schemeClr val="tx1"/>
              </a:solidFill>
              <a:latin typeface="Source Sans Pro"/>
              <a:ea typeface="Source Sans Pro"/>
            </a:endParaRPr>
          </a:p>
          <a:p>
            <a:r>
              <a:rPr lang="en-US" sz="1600" b="0">
                <a:solidFill>
                  <a:schemeClr val="tx1"/>
                </a:solidFill>
                <a:latin typeface="Source Sans Pro"/>
                <a:ea typeface="Source Sans Pro"/>
              </a:rPr>
              <a:t> </a:t>
            </a:r>
            <a:r>
              <a:rPr lang="en-US" sz="1600" b="0">
                <a:solidFill>
                  <a:schemeClr val="tx1"/>
                </a:solidFill>
                <a:latin typeface="Source Sans Pro"/>
                <a:ea typeface="Source Sans Pro"/>
                <a:hlinkClick r:id="rId3">
                  <a:extLst>
                    <a:ext uri="{A12FA001-AC4F-418D-AE19-62706E023703}">
                      <ahyp:hlinkClr xmlns:ahyp="http://schemas.microsoft.com/office/drawing/2018/hyperlinkcolor" val="tx"/>
                    </a:ext>
                  </a:extLst>
                </a:hlinkClick>
              </a:rPr>
              <a:t>https://eybens.metropoleparticipative.fr/</a:t>
            </a:r>
            <a:endParaRPr lang="en-US" sz="1600" b="0">
              <a:solidFill>
                <a:schemeClr val="tx1"/>
              </a:solidFill>
              <a:latin typeface="Source Sans Pro"/>
              <a:ea typeface="Source Sans Pro"/>
            </a:endParaRPr>
          </a:p>
          <a:p>
            <a:endParaRPr lang="en-US" sz="1600" b="0">
              <a:solidFill>
                <a:schemeClr val="tx1"/>
              </a:solidFill>
              <a:latin typeface="Source Sans Pro"/>
              <a:ea typeface="Source Sans Pro"/>
            </a:endParaRPr>
          </a:p>
          <a:p>
            <a:r>
              <a:rPr lang="en-US" sz="1600" b="0">
                <a:solidFill>
                  <a:schemeClr val="tx1"/>
                </a:solidFill>
                <a:latin typeface="Source Sans Pro"/>
                <a:ea typeface="Source Sans Pro"/>
              </a:rPr>
              <a:t>2024 : 10 </a:t>
            </a:r>
            <a:r>
              <a:rPr lang="en-US" sz="1600" b="0" err="1">
                <a:solidFill>
                  <a:schemeClr val="tx1"/>
                </a:solidFill>
                <a:latin typeface="Source Sans Pro"/>
                <a:ea typeface="Source Sans Pro"/>
              </a:rPr>
              <a:t>collectivités</a:t>
            </a:r>
            <a:r>
              <a:rPr lang="en-US" sz="1600" b="0">
                <a:solidFill>
                  <a:schemeClr val="tx1"/>
                </a:solidFill>
                <a:latin typeface="Source Sans Pro"/>
                <a:ea typeface="Source Sans Pro"/>
              </a:rPr>
              <a:t> </a:t>
            </a:r>
            <a:r>
              <a:rPr lang="en-US" sz="1600" b="0" err="1">
                <a:solidFill>
                  <a:schemeClr val="tx1"/>
                </a:solidFill>
                <a:latin typeface="Source Sans Pro"/>
                <a:ea typeface="Source Sans Pro"/>
              </a:rPr>
              <a:t>membres</a:t>
            </a:r>
            <a:r>
              <a:rPr lang="en-US" sz="1600" b="0">
                <a:solidFill>
                  <a:schemeClr val="tx1"/>
                </a:solidFill>
                <a:latin typeface="Source Sans Pro"/>
                <a:ea typeface="Source Sans Pro"/>
              </a:rPr>
              <a:t>, phase de </a:t>
            </a:r>
            <a:r>
              <a:rPr lang="en-US" sz="1600" b="0" err="1">
                <a:solidFill>
                  <a:schemeClr val="tx1"/>
                </a:solidFill>
                <a:latin typeface="Source Sans Pro"/>
                <a:ea typeface="Source Sans Pro"/>
              </a:rPr>
              <a:t>déploiement</a:t>
            </a:r>
            <a:endParaRPr lang="en-US" sz="1600" b="0">
              <a:solidFill>
                <a:schemeClr val="tx1"/>
              </a:solidFill>
              <a:latin typeface="Source Sans Pro"/>
              <a:ea typeface="Source Sans Pro"/>
            </a:endParaRPr>
          </a:p>
        </p:txBody>
      </p:sp>
      <p:pic>
        <p:nvPicPr>
          <p:cNvPr id="7" name="Picture 6">
            <a:extLst>
              <a:ext uri="{FF2B5EF4-FFF2-40B4-BE49-F238E27FC236}">
                <a16:creationId xmlns:a16="http://schemas.microsoft.com/office/drawing/2014/main" id="{6A3D0EEA-964B-B0AA-66CB-A45E9FD7E125}"/>
              </a:ext>
            </a:extLst>
          </p:cNvPr>
          <p:cNvPicPr>
            <a:picLocks noChangeAspect="1"/>
          </p:cNvPicPr>
          <p:nvPr/>
        </p:nvPicPr>
        <p:blipFill>
          <a:blip r:embed="rId4"/>
          <a:stretch>
            <a:fillRect/>
          </a:stretch>
        </p:blipFill>
        <p:spPr>
          <a:xfrm>
            <a:off x="8692167" y="4903373"/>
            <a:ext cx="2032699" cy="1797319"/>
          </a:xfrm>
          <a:prstGeom prst="rect">
            <a:avLst/>
          </a:prstGeom>
        </p:spPr>
      </p:pic>
    </p:spTree>
    <p:extLst>
      <p:ext uri="{BB962C8B-B14F-4D97-AF65-F5344CB8AC3E}">
        <p14:creationId xmlns:p14="http://schemas.microsoft.com/office/powerpoint/2010/main" val="212260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37699" y="1932302"/>
            <a:ext cx="3188047"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DEL20240215_12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Adhésion </a:t>
            </a:r>
            <a:r>
              <a:rPr lang="fr-FR" sz="2000" b="1" i="0">
                <a:solidFill>
                  <a:schemeClr val="bg1"/>
                </a:solidFill>
                <a:effectLst/>
                <a:latin typeface="Source Sans Pro"/>
                <a:ea typeface="Source Sans Pro"/>
              </a:rPr>
              <a:t>au </a:t>
            </a:r>
            <a:r>
              <a:rPr lang="fr-FR" sz="2000" b="1">
                <a:solidFill>
                  <a:schemeClr val="bg1"/>
                </a:solidFill>
                <a:latin typeface="Source Sans Pro"/>
                <a:ea typeface="Source Sans Pro"/>
              </a:rPr>
              <a:t>Service commun Plateforme numérique participative de territoire</a:t>
            </a:r>
            <a:endParaRPr lang="fr-FR" b="1">
              <a:solidFill>
                <a:schemeClr val="bg1"/>
              </a:solidFill>
            </a:endParaRPr>
          </a:p>
          <a:p>
            <a:pPr algn="ctr">
              <a:buNone/>
            </a:pPr>
            <a:endParaRPr lang="fr-FR" sz="2000" b="1">
              <a:solidFill>
                <a:schemeClr val="bg1"/>
              </a:solidFill>
            </a:endParaRPr>
          </a:p>
          <a:p>
            <a:pPr algn="ctr">
              <a:buNone/>
            </a:pPr>
            <a:r>
              <a:rPr lang="fr-FR" sz="2000" b="1">
                <a:solidFill>
                  <a:schemeClr val="bg1"/>
                </a:solidFill>
              </a:rPr>
              <a:t>2/2</a:t>
            </a:r>
          </a:p>
        </p:txBody>
      </p:sp>
      <p:pic>
        <p:nvPicPr>
          <p:cNvPr id="5" name="Picture 4">
            <a:extLst>
              <a:ext uri="{FF2B5EF4-FFF2-40B4-BE49-F238E27FC236}">
                <a16:creationId xmlns:a16="http://schemas.microsoft.com/office/drawing/2014/main" id="{6F8BD58E-D627-FA2B-8670-8F7BFA4EEFDE}"/>
              </a:ext>
            </a:extLst>
          </p:cNvPr>
          <p:cNvPicPr>
            <a:picLocks noChangeAspect="1"/>
          </p:cNvPicPr>
          <p:nvPr/>
        </p:nvPicPr>
        <p:blipFill>
          <a:blip r:embed="rId3"/>
          <a:stretch>
            <a:fillRect/>
          </a:stretch>
        </p:blipFill>
        <p:spPr>
          <a:xfrm>
            <a:off x="9426216" y="372467"/>
            <a:ext cx="2728462" cy="1997435"/>
          </a:xfrm>
          <a:prstGeom prst="rect">
            <a:avLst/>
          </a:prstGeom>
        </p:spPr>
      </p:pic>
      <p:sp>
        <p:nvSpPr>
          <p:cNvPr id="8" name="TextBox 7">
            <a:extLst>
              <a:ext uri="{FF2B5EF4-FFF2-40B4-BE49-F238E27FC236}">
                <a16:creationId xmlns:a16="http://schemas.microsoft.com/office/drawing/2014/main" id="{A5EC0F54-6DDB-CD06-E819-FD4667B39280}"/>
              </a:ext>
            </a:extLst>
          </p:cNvPr>
          <p:cNvSpPr txBox="1"/>
          <p:nvPr/>
        </p:nvSpPr>
        <p:spPr>
          <a:xfrm>
            <a:off x="3300663" y="142374"/>
            <a:ext cx="8902274"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a:cs typeface="Arial"/>
              </a:rPr>
              <a:t> </a:t>
            </a:r>
            <a:r>
              <a:rPr lang="fr-FR" sz="1600">
                <a:cs typeface="Arial"/>
                <a:hlinkClick r:id="rId4"/>
              </a:rPr>
              <a:t>https://eybens.metropoleparticipative.fr/</a:t>
            </a:r>
            <a:endParaRPr lang="fr-FR" sz="1600">
              <a:cs typeface="Arial"/>
            </a:endParaRPr>
          </a:p>
          <a:p>
            <a:r>
              <a:rPr lang="fr-FR" sz="1600">
                <a:cs typeface="Arial"/>
              </a:rPr>
              <a:t>Ce site a permis de mener à bien la consultation à l’hiver 2022-2023 </a:t>
            </a:r>
            <a:br>
              <a:rPr lang="fr-FR" sz="1600">
                <a:cs typeface="Arial"/>
              </a:rPr>
            </a:br>
            <a:r>
              <a:rPr lang="fr-FR" sz="1600">
                <a:cs typeface="Arial"/>
              </a:rPr>
              <a:t>sur l’évolution des horaires de l’éclairage public sur la commune </a:t>
            </a:r>
            <a:br>
              <a:rPr lang="fr-FR" sz="1600">
                <a:cs typeface="Arial"/>
              </a:rPr>
            </a:br>
            <a:r>
              <a:rPr lang="fr-FR" sz="1600">
                <a:cs typeface="Arial"/>
              </a:rPr>
              <a:t>et de relayer la concertation en cours sur le projet de réaménagement </a:t>
            </a:r>
            <a:br>
              <a:rPr lang="fr-FR" sz="1600">
                <a:cs typeface="Arial"/>
              </a:rPr>
            </a:br>
            <a:r>
              <a:rPr lang="fr-FR" sz="1600">
                <a:cs typeface="Arial"/>
              </a:rPr>
              <a:t>de l’avenue Jean-Jaurès. </a:t>
            </a:r>
            <a:endParaRPr lang="fr-FR">
              <a:cs typeface="Calibri"/>
            </a:endParaRPr>
          </a:p>
          <a:p>
            <a:endParaRPr lang="fr-FR" sz="1600">
              <a:cs typeface="Arial"/>
            </a:endParaRPr>
          </a:p>
          <a:p>
            <a:r>
              <a:rPr lang="fr-FR" sz="1600">
                <a:cs typeface="Arial"/>
              </a:rPr>
              <a:t>Avantages de ce projet de service commun : </a:t>
            </a:r>
          </a:p>
          <a:p>
            <a:r>
              <a:rPr lang="fr-FR" sz="1600">
                <a:cs typeface="Arial"/>
              </a:rPr>
              <a:t>• Répond à nos besoins,</a:t>
            </a:r>
          </a:p>
          <a:p>
            <a:r>
              <a:rPr lang="fr-FR" sz="1600">
                <a:cs typeface="Calibri"/>
              </a:rPr>
              <a:t>• </a:t>
            </a:r>
            <a:r>
              <a:rPr lang="fr-FR" sz="1600">
                <a:cs typeface="Arial"/>
              </a:rPr>
              <a:t>Mutualisation des coûts </a:t>
            </a:r>
            <a:endParaRPr lang="fr-FR">
              <a:cs typeface="Calibri"/>
            </a:endParaRPr>
          </a:p>
          <a:p>
            <a:r>
              <a:rPr lang="fr-FR" sz="1600">
                <a:cs typeface="Arial"/>
              </a:rPr>
              <a:t>• Collaboration</a:t>
            </a:r>
            <a:endParaRPr lang="fr-FR">
              <a:cs typeface="Calibri"/>
            </a:endParaRPr>
          </a:p>
          <a:p>
            <a:endParaRPr lang="fr-FR" sz="1600">
              <a:cs typeface="Arial"/>
            </a:endParaRPr>
          </a:p>
          <a:p>
            <a:r>
              <a:rPr lang="fr-FR" sz="1600">
                <a:cs typeface="Arial"/>
              </a:rPr>
              <a:t>Participation financière: clés de répartition entre les membres </a:t>
            </a:r>
          </a:p>
          <a:p>
            <a:r>
              <a:rPr lang="fr-FR" sz="1600">
                <a:cs typeface="Arial"/>
              </a:rPr>
              <a:t>Clé de répartition : 50% Métropole ,50% par les entités membres au prorata de leur nombre d’habitants.</a:t>
            </a:r>
          </a:p>
          <a:p>
            <a:r>
              <a:rPr lang="fr-FR" sz="1600">
                <a:cs typeface="Calibri"/>
              </a:rPr>
              <a:t>Un ticket d’entrée facturé au nouveau membre la 1ère année d’entrée dans le service commun:</a:t>
            </a:r>
            <a:endParaRPr lang="fr-FR"/>
          </a:p>
          <a:p>
            <a:r>
              <a:rPr lang="fr-FR" sz="1600">
                <a:cs typeface="Calibri"/>
              </a:rPr>
              <a:t>coût de création du site + 4 jours de coordination + 2 jours de formation </a:t>
            </a:r>
            <a:endParaRPr lang="fr-FR">
              <a:cs typeface="Calibri"/>
            </a:endParaRPr>
          </a:p>
          <a:p>
            <a:endParaRPr lang="fr-FR" sz="1600">
              <a:cs typeface="Calibri"/>
            </a:endParaRPr>
          </a:p>
          <a:p>
            <a:endParaRPr lang="fr-FR" sz="1600">
              <a:cs typeface="Arial"/>
            </a:endParaRPr>
          </a:p>
          <a:p>
            <a:endParaRPr lang="fr-FR" sz="1600">
              <a:cs typeface="Arial"/>
            </a:endParaRPr>
          </a:p>
          <a:p>
            <a:endParaRPr lang="fr-FR" sz="1600">
              <a:cs typeface="Arial"/>
            </a:endParaRPr>
          </a:p>
          <a:p>
            <a:endParaRPr lang="fr-FR" sz="1400" i="1">
              <a:cs typeface="Arial"/>
            </a:endParaRPr>
          </a:p>
          <a:p>
            <a:r>
              <a:rPr lang="fr-FR" sz="1600" i="1">
                <a:cs typeface="Arial"/>
              </a:rPr>
              <a:t>Il est donc demandé au Conseil Municipal : </a:t>
            </a:r>
          </a:p>
          <a:p>
            <a:pPr marL="285750" indent="-285750">
              <a:buFont typeface="Calibri"/>
              <a:buChar char="-"/>
            </a:pPr>
            <a:r>
              <a:rPr lang="fr-FR" sz="1600" i="1">
                <a:latin typeface="Calibri"/>
                <a:cs typeface="Arial"/>
              </a:rPr>
              <a:t>D’approuver l’entrée des communes de Seyssinet-Pariset et Vizille dans le service commun</a:t>
            </a:r>
          </a:p>
          <a:p>
            <a:pPr marL="285750" indent="-285750">
              <a:buFont typeface="Calibri"/>
              <a:buChar char="-"/>
            </a:pPr>
            <a:r>
              <a:rPr lang="fr-FR" sz="1600" i="1">
                <a:latin typeface="Calibri"/>
                <a:cs typeface="Arial"/>
              </a:rPr>
              <a:t>D’approuver les clés de répartition financière proposées </a:t>
            </a:r>
          </a:p>
          <a:p>
            <a:pPr marL="285750" indent="-285750">
              <a:buFont typeface="Calibri"/>
              <a:buChar char="-"/>
            </a:pPr>
            <a:r>
              <a:rPr lang="fr-FR" sz="1600" i="1">
                <a:latin typeface="Calibri"/>
                <a:cs typeface="Arial"/>
              </a:rPr>
              <a:t>D’approuver la nouvelle convention du service commun Plateforme numérique participative de territoire entre Grenoble-Alpes Métropole et les communes membres</a:t>
            </a:r>
          </a:p>
          <a:p>
            <a:pPr marL="285750" indent="-285750">
              <a:buFont typeface="Calibri"/>
              <a:buChar char="-"/>
            </a:pPr>
            <a:r>
              <a:rPr lang="fr-FR" sz="1600" i="1">
                <a:latin typeface="Calibri"/>
                <a:cs typeface="Arial"/>
              </a:rPr>
              <a:t>D’autoriser le MAIRE à signer la convention.</a:t>
            </a:r>
          </a:p>
        </p:txBody>
      </p:sp>
      <p:graphicFrame>
        <p:nvGraphicFramePr>
          <p:cNvPr id="4" name="Table 3">
            <a:extLst>
              <a:ext uri="{FF2B5EF4-FFF2-40B4-BE49-F238E27FC236}">
                <a16:creationId xmlns:a16="http://schemas.microsoft.com/office/drawing/2014/main" id="{E863591E-34B6-22F3-B1A2-0256CF92D6AA}"/>
              </a:ext>
            </a:extLst>
          </p:cNvPr>
          <p:cNvGraphicFramePr>
            <a:graphicFrameLocks noGrp="1"/>
          </p:cNvGraphicFramePr>
          <p:nvPr>
            <p:extLst>
              <p:ext uri="{D42A27DB-BD31-4B8C-83A1-F6EECF244321}">
                <p14:modId xmlns:p14="http://schemas.microsoft.com/office/powerpoint/2010/main" val="601710153"/>
              </p:ext>
            </p:extLst>
          </p:nvPr>
        </p:nvGraphicFramePr>
        <p:xfrm>
          <a:off x="4902679" y="3968150"/>
          <a:ext cx="6959526" cy="917841"/>
        </p:xfrm>
        <a:graphic>
          <a:graphicData uri="http://schemas.openxmlformats.org/drawingml/2006/table">
            <a:tbl>
              <a:tblPr firstRow="1" firstCol="1" bandRow="1">
                <a:tableStyleId>{5C22544A-7EE6-4342-B048-85BDC9FD1C3A}</a:tableStyleId>
              </a:tblPr>
              <a:tblGrid>
                <a:gridCol w="961911">
                  <a:extLst>
                    <a:ext uri="{9D8B030D-6E8A-4147-A177-3AD203B41FA5}">
                      <a16:colId xmlns:a16="http://schemas.microsoft.com/office/drawing/2014/main" val="3341469683"/>
                    </a:ext>
                  </a:extLst>
                </a:gridCol>
                <a:gridCol w="552588">
                  <a:extLst>
                    <a:ext uri="{9D8B030D-6E8A-4147-A177-3AD203B41FA5}">
                      <a16:colId xmlns:a16="http://schemas.microsoft.com/office/drawing/2014/main" val="3101485516"/>
                    </a:ext>
                  </a:extLst>
                </a:gridCol>
                <a:gridCol w="549516">
                  <a:extLst>
                    <a:ext uri="{9D8B030D-6E8A-4147-A177-3AD203B41FA5}">
                      <a16:colId xmlns:a16="http://schemas.microsoft.com/office/drawing/2014/main" val="724354500"/>
                    </a:ext>
                  </a:extLst>
                </a:gridCol>
                <a:gridCol w="612962">
                  <a:extLst>
                    <a:ext uri="{9D8B030D-6E8A-4147-A177-3AD203B41FA5}">
                      <a16:colId xmlns:a16="http://schemas.microsoft.com/office/drawing/2014/main" val="2444038348"/>
                    </a:ext>
                  </a:extLst>
                </a:gridCol>
                <a:gridCol w="612962">
                  <a:extLst>
                    <a:ext uri="{9D8B030D-6E8A-4147-A177-3AD203B41FA5}">
                      <a16:colId xmlns:a16="http://schemas.microsoft.com/office/drawing/2014/main" val="1263239827"/>
                    </a:ext>
                  </a:extLst>
                </a:gridCol>
                <a:gridCol w="653895">
                  <a:extLst>
                    <a:ext uri="{9D8B030D-6E8A-4147-A177-3AD203B41FA5}">
                      <a16:colId xmlns:a16="http://schemas.microsoft.com/office/drawing/2014/main" val="885219733"/>
                    </a:ext>
                  </a:extLst>
                </a:gridCol>
                <a:gridCol w="716316">
                  <a:extLst>
                    <a:ext uri="{9D8B030D-6E8A-4147-A177-3AD203B41FA5}">
                      <a16:colId xmlns:a16="http://schemas.microsoft.com/office/drawing/2014/main" val="2730163137"/>
                    </a:ext>
                  </a:extLst>
                </a:gridCol>
                <a:gridCol w="716316">
                  <a:extLst>
                    <a:ext uri="{9D8B030D-6E8A-4147-A177-3AD203B41FA5}">
                      <a16:colId xmlns:a16="http://schemas.microsoft.com/office/drawing/2014/main" val="732496277"/>
                    </a:ext>
                  </a:extLst>
                </a:gridCol>
                <a:gridCol w="782832">
                  <a:extLst>
                    <a:ext uri="{9D8B030D-6E8A-4147-A177-3AD203B41FA5}">
                      <a16:colId xmlns:a16="http://schemas.microsoft.com/office/drawing/2014/main" val="1096595371"/>
                    </a:ext>
                  </a:extLst>
                </a:gridCol>
                <a:gridCol w="800228">
                  <a:extLst>
                    <a:ext uri="{9D8B030D-6E8A-4147-A177-3AD203B41FA5}">
                      <a16:colId xmlns:a16="http://schemas.microsoft.com/office/drawing/2014/main" val="3572653939"/>
                    </a:ext>
                  </a:extLst>
                </a:gridCol>
              </a:tblGrid>
              <a:tr h="239661">
                <a:tc>
                  <a:txBody>
                    <a:bodyPr/>
                    <a:lstStyle/>
                    <a:p>
                      <a:pPr algn="r" fontAlgn="base"/>
                      <a:r>
                        <a:rPr lang="en-US" sz="1400" b="1" dirty="0">
                          <a:solidFill>
                            <a:srgbClr val="000000"/>
                          </a:solidFill>
                          <a:effectLst/>
                          <a:latin typeface="Calibri"/>
                          <a:ea typeface="Times New Roman" panose="02020603050405020304" pitchFamily="18" charset="0"/>
                          <a:cs typeface="Calibri"/>
                        </a:rPr>
                        <a:t>Strate</a:t>
                      </a:r>
                      <a:endParaRPr lang="en-US" sz="1400" dirty="0">
                        <a:effectLst/>
                        <a:latin typeface="Calibri"/>
                        <a:cs typeface="Calibri"/>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A</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B</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C</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D</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E</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F</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G</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H</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b="1" dirty="0">
                          <a:solidFill>
                            <a:srgbClr val="000000"/>
                          </a:solidFill>
                          <a:effectLst/>
                          <a:latin typeface="Calibri"/>
                          <a:ea typeface="Times New Roman" panose="02020603050405020304" pitchFamily="18" charset="0"/>
                          <a:cs typeface="Calibri"/>
                        </a:rPr>
                        <a:t>I</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4986892"/>
                  </a:ext>
                </a:extLst>
              </a:tr>
              <a:tr h="314325">
                <a:tc>
                  <a:txBody>
                    <a:bodyPr/>
                    <a:lstStyle/>
                    <a:p>
                      <a:pPr algn="r" fontAlgn="base"/>
                      <a:r>
                        <a:rPr lang="en-US" sz="1400" b="1" dirty="0">
                          <a:solidFill>
                            <a:srgbClr val="000000"/>
                          </a:solidFill>
                          <a:effectLst/>
                          <a:latin typeface="Calibri"/>
                          <a:ea typeface="Times New Roman" panose="02020603050405020304" pitchFamily="18" charset="0"/>
                          <a:cs typeface="Calibri"/>
                        </a:rPr>
                        <a:t>Population</a:t>
                      </a:r>
                      <a:endParaRPr lang="en-US" sz="1400" dirty="0">
                        <a:effectLst/>
                        <a:latin typeface="Calibri"/>
                        <a:cs typeface="Calibri"/>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0-5000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5000-10000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10000-30000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30000-50000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50000-100000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100000-200000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200000-300000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300000-400000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400" dirty="0">
                          <a:solidFill>
                            <a:srgbClr val="000000"/>
                          </a:solidFill>
                          <a:effectLst/>
                          <a:latin typeface="Calibri"/>
                          <a:ea typeface="Times New Roman" panose="02020603050405020304" pitchFamily="18" charset="0"/>
                          <a:cs typeface="Calibri"/>
                        </a:rPr>
                        <a:t>plus de 400000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681946"/>
                  </a:ext>
                </a:extLst>
              </a:tr>
              <a:tr h="76200">
                <a:tc>
                  <a:txBody>
                    <a:bodyPr/>
                    <a:lstStyle/>
                    <a:p>
                      <a:pPr algn="r" fontAlgn="base"/>
                      <a:r>
                        <a:rPr lang="en-US" sz="1400" b="1" dirty="0">
                          <a:solidFill>
                            <a:srgbClr val="000000"/>
                          </a:solidFill>
                          <a:effectLst/>
                          <a:latin typeface="Calibri"/>
                          <a:ea typeface="Times New Roman" panose="02020603050405020304" pitchFamily="18" charset="0"/>
                          <a:cs typeface="Calibri"/>
                        </a:rPr>
                        <a:t>% ETP</a:t>
                      </a:r>
                      <a:endParaRPr lang="en-US" sz="1400" dirty="0">
                        <a:effectLst/>
                        <a:latin typeface="Calibri"/>
                        <a:cs typeface="Calibri"/>
                      </a:endParaRPr>
                    </a:p>
                  </a:txBody>
                  <a:tcPr marL="9525" marR="9525" marT="9525" marB="9525"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0,5</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1,5</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2,2</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4</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11</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16</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22</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30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ase"/>
                      <a:r>
                        <a:rPr lang="en-US" sz="1400" dirty="0">
                          <a:solidFill>
                            <a:srgbClr val="000000"/>
                          </a:solidFill>
                          <a:effectLst/>
                          <a:latin typeface="Calibri"/>
                          <a:ea typeface="Times New Roman" panose="02020603050405020304" pitchFamily="18" charset="0"/>
                          <a:cs typeface="Calibri"/>
                        </a:rPr>
                        <a:t>40</a:t>
                      </a:r>
                      <a:endParaRPr lang="en-US" sz="1400" dirty="0">
                        <a:effectLst/>
                        <a:latin typeface="Calibri"/>
                        <a:cs typeface="Calibri"/>
                      </a:endParaRPr>
                    </a:p>
                  </a:txBody>
                  <a:tcPr marL="9525" marR="9525" marT="9525" marB="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7238341"/>
                  </a:ext>
                </a:extLst>
              </a:tr>
            </a:tbl>
          </a:graphicData>
        </a:graphic>
      </p:graphicFrame>
    </p:spTree>
    <p:extLst>
      <p:ext uri="{BB962C8B-B14F-4D97-AF65-F5344CB8AC3E}">
        <p14:creationId xmlns:p14="http://schemas.microsoft.com/office/powerpoint/2010/main" val="369319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dirty="0">
                <a:latin typeface="Source Sans Pro"/>
                <a:ea typeface="Source Sans Pro"/>
              </a:rPr>
              <a:t>Introduction</a:t>
            </a:r>
            <a:endParaRPr lang="fr-FR" dirty="0">
              <a:highlight>
                <a:srgbClr val="FFFF00"/>
              </a:highlight>
            </a:endParaRPr>
          </a:p>
        </p:txBody>
      </p:sp>
    </p:spTree>
    <p:extLst>
      <p:ext uri="{BB962C8B-B14F-4D97-AF65-F5344CB8AC3E}">
        <p14:creationId xmlns:p14="http://schemas.microsoft.com/office/powerpoint/2010/main" val="727817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13065" y="763481"/>
            <a:ext cx="2752076"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DEL20240215_13 CITOYENNETE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VIE ASSOCIATIVE </a:t>
            </a:r>
            <a:r>
              <a:rPr lang="fr-FR" sz="2000" b="1" i="0">
                <a:solidFill>
                  <a:schemeClr val="bg1"/>
                </a:solidFill>
                <a:effectLst/>
                <a:latin typeface="Source Sans Pro"/>
                <a:ea typeface="Source Sans Pro"/>
              </a:rPr>
              <a:t>–</a:t>
            </a:r>
            <a:endParaRPr lang="fr-FR" b="1">
              <a:solidFill>
                <a:schemeClr val="bg1"/>
              </a:solidFill>
              <a:latin typeface="Source Sans Pro"/>
              <a:ea typeface="Source Sans Pro"/>
            </a:endParaRPr>
          </a:p>
          <a:p>
            <a:pPr algn="ctr">
              <a:buNone/>
            </a:pPr>
            <a:r>
              <a:rPr lang="fr-FR" sz="2000" b="1">
                <a:solidFill>
                  <a:schemeClr val="bg1"/>
                </a:solidFill>
                <a:latin typeface="Source Sans Pro"/>
                <a:ea typeface="Source Sans Pro"/>
              </a:rPr>
              <a:t> Renouvellement </a:t>
            </a:r>
            <a:r>
              <a:rPr lang="fr-FR" sz="2000" b="1" i="0">
                <a:solidFill>
                  <a:schemeClr val="bg1"/>
                </a:solidFill>
                <a:effectLst/>
                <a:latin typeface="Source Sans Pro"/>
                <a:ea typeface="Source Sans Pro"/>
              </a:rPr>
              <a:t>de la </a:t>
            </a:r>
            <a:r>
              <a:rPr lang="fr-FR" sz="2000" b="1">
                <a:solidFill>
                  <a:schemeClr val="bg1"/>
                </a:solidFill>
                <a:latin typeface="Source Sans Pro"/>
                <a:ea typeface="Source Sans Pro"/>
              </a:rPr>
              <a:t>convention de partenariat </a:t>
            </a:r>
            <a:r>
              <a:rPr lang="fr-FR" sz="2000" b="1" i="0">
                <a:solidFill>
                  <a:schemeClr val="bg1"/>
                </a:solidFill>
                <a:effectLst/>
                <a:latin typeface="Source Sans Pro"/>
                <a:ea typeface="Source Sans Pro"/>
              </a:rPr>
              <a:t>de la</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Commune </a:t>
            </a:r>
            <a:r>
              <a:rPr lang="fr-FR" sz="2000" b="1">
                <a:solidFill>
                  <a:schemeClr val="bg1"/>
                </a:solidFill>
                <a:latin typeface="Source Sans Pro"/>
                <a:ea typeface="Source Sans Pro"/>
              </a:rPr>
              <a:t>d’EYBENS </a:t>
            </a:r>
            <a:r>
              <a:rPr lang="fr-FR" sz="2000" b="1" i="0">
                <a:solidFill>
                  <a:schemeClr val="bg1"/>
                </a:solidFill>
                <a:effectLst/>
                <a:latin typeface="Source Sans Pro"/>
                <a:ea typeface="Source Sans Pro"/>
              </a:rPr>
              <a:t>au </a:t>
            </a:r>
            <a:r>
              <a:rPr lang="fr-FR" sz="2000" b="1">
                <a:solidFill>
                  <a:schemeClr val="bg1"/>
                </a:solidFill>
                <a:latin typeface="Source Sans Pro"/>
                <a:ea typeface="Source Sans Pro"/>
              </a:rPr>
              <a:t>dispositif métropolitain MUR|MUR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B80E1D91-4417-95DE-CDE3-CB1C26989A6C}"/>
              </a:ext>
            </a:extLst>
          </p:cNvPr>
          <p:cNvSpPr txBox="1"/>
          <p:nvPr/>
        </p:nvSpPr>
        <p:spPr>
          <a:xfrm>
            <a:off x="3613471" y="766449"/>
            <a:ext cx="821574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Par </a:t>
            </a:r>
            <a:r>
              <a:rPr lang="en-US" sz="2000" err="1"/>
              <a:t>une</a:t>
            </a:r>
            <a:r>
              <a:rPr lang="en-US" sz="2000"/>
              <a:t> </a:t>
            </a:r>
            <a:r>
              <a:rPr lang="en-US" sz="2000" err="1"/>
              <a:t>délibération</a:t>
            </a:r>
            <a:r>
              <a:rPr lang="en-US" sz="2000"/>
              <a:t> </a:t>
            </a:r>
            <a:r>
              <a:rPr lang="en-US" sz="2000" err="1"/>
              <a:t>votée</a:t>
            </a:r>
            <a:r>
              <a:rPr lang="en-US" sz="2000"/>
              <a:t> </a:t>
            </a:r>
            <a:r>
              <a:rPr lang="en-US" sz="2000" err="1"/>
              <a:t>en</a:t>
            </a:r>
            <a:r>
              <a:rPr lang="en-US" sz="2000"/>
              <a:t> Conseil municipal </a:t>
            </a:r>
            <a:r>
              <a:rPr lang="en-US" sz="2000" err="1"/>
              <a:t>en</a:t>
            </a:r>
            <a:r>
              <a:rPr lang="en-US" sz="2000"/>
              <a:t> 2016, la Ville </a:t>
            </a:r>
            <a:r>
              <a:rPr lang="en-US" sz="2000" err="1"/>
              <a:t>d’Eybens</a:t>
            </a:r>
            <a:r>
              <a:rPr lang="en-US" sz="2000"/>
              <a:t> </a:t>
            </a:r>
            <a:r>
              <a:rPr lang="en-US" sz="2000" err="1"/>
              <a:t>s’est</a:t>
            </a:r>
            <a:r>
              <a:rPr lang="en-US" sz="2000"/>
              <a:t> </a:t>
            </a:r>
            <a:r>
              <a:rPr lang="en-US" sz="2000" err="1"/>
              <a:t>engagée</a:t>
            </a:r>
            <a:r>
              <a:rPr lang="en-US" sz="2000"/>
              <a:t> dans </a:t>
            </a:r>
            <a:r>
              <a:rPr lang="en-US" sz="2000" err="1"/>
              <a:t>une</a:t>
            </a:r>
            <a:r>
              <a:rPr lang="en-US" sz="2000"/>
              <a:t> convention de </a:t>
            </a:r>
            <a:r>
              <a:rPr lang="en-US" sz="2000" err="1"/>
              <a:t>partenariat</a:t>
            </a:r>
            <a:r>
              <a:rPr lang="en-US" sz="2000"/>
              <a:t> avec Grenoble Alpes </a:t>
            </a:r>
            <a:r>
              <a:rPr lang="en-US" sz="2000" err="1"/>
              <a:t>Métropole</a:t>
            </a:r>
            <a:r>
              <a:rPr lang="en-US" sz="2000"/>
              <a:t> pour </a:t>
            </a:r>
            <a:r>
              <a:rPr lang="en-US" sz="2000" err="1"/>
              <a:t>l’application</a:t>
            </a:r>
            <a:r>
              <a:rPr lang="en-US" sz="2000"/>
              <a:t> du </a:t>
            </a:r>
            <a:r>
              <a:rPr lang="en-US" sz="2000" err="1"/>
              <a:t>dispositif</a:t>
            </a:r>
            <a:r>
              <a:rPr lang="en-US" sz="2000"/>
              <a:t> Mur </a:t>
            </a:r>
            <a:r>
              <a:rPr lang="en-US" sz="2000" err="1"/>
              <a:t>Mur</a:t>
            </a:r>
            <a:r>
              <a:rPr lang="en-US" sz="2000"/>
              <a:t> 2 </a:t>
            </a:r>
            <a:r>
              <a:rPr lang="en-US" sz="2000" err="1"/>
              <a:t>auprès</a:t>
            </a:r>
            <a:r>
              <a:rPr lang="en-US" sz="2000"/>
              <a:t> des habitants de la commune. </a:t>
            </a:r>
            <a:endParaRPr lang="en-US"/>
          </a:p>
          <a:p>
            <a:endParaRPr lang="en-US" sz="2000"/>
          </a:p>
          <a:p>
            <a:r>
              <a:rPr lang="en-US" sz="2000"/>
              <a:t>Cette convention </a:t>
            </a:r>
            <a:r>
              <a:rPr lang="en-US" sz="2000" err="1"/>
              <a:t>prévoit</a:t>
            </a:r>
            <a:r>
              <a:rPr lang="en-US" sz="2000"/>
              <a:t> un </a:t>
            </a:r>
            <a:r>
              <a:rPr lang="en-US" sz="2000" err="1"/>
              <a:t>accompagnement</a:t>
            </a:r>
            <a:r>
              <a:rPr lang="en-US" sz="2000"/>
              <a:t> technique et </a:t>
            </a:r>
            <a:r>
              <a:rPr lang="en-US" sz="2000" err="1"/>
              <a:t>administratif</a:t>
            </a:r>
            <a:r>
              <a:rPr lang="en-US" sz="2000"/>
              <a:t> aux </a:t>
            </a:r>
            <a:r>
              <a:rPr lang="en-US" sz="2000" err="1"/>
              <a:t>copropriétés</a:t>
            </a:r>
            <a:r>
              <a:rPr lang="en-US" sz="2000"/>
              <a:t> </a:t>
            </a:r>
            <a:r>
              <a:rPr lang="en-US" sz="2000" err="1"/>
              <a:t>anciennes</a:t>
            </a:r>
            <a:r>
              <a:rPr lang="en-US" sz="2000"/>
              <a:t>, </a:t>
            </a:r>
            <a:r>
              <a:rPr lang="en-US" sz="2000" err="1"/>
              <a:t>en</a:t>
            </a:r>
            <a:r>
              <a:rPr lang="en-US" sz="2000"/>
              <a:t> particulier </a:t>
            </a:r>
            <a:r>
              <a:rPr lang="en-US" sz="2000" err="1"/>
              <a:t>celles</a:t>
            </a:r>
            <a:r>
              <a:rPr lang="en-US" sz="2000"/>
              <a:t> </a:t>
            </a:r>
            <a:r>
              <a:rPr lang="en-US" sz="2000" err="1"/>
              <a:t>bâties</a:t>
            </a:r>
            <a:r>
              <a:rPr lang="en-US" sz="2000"/>
              <a:t> entre 1945 et 1975. Elle </a:t>
            </a:r>
            <a:r>
              <a:rPr lang="en-US" sz="2000" err="1"/>
              <a:t>prévoit</a:t>
            </a:r>
            <a:r>
              <a:rPr lang="en-US" sz="2000"/>
              <a:t> </a:t>
            </a:r>
            <a:r>
              <a:rPr lang="en-US" sz="2000" err="1"/>
              <a:t>également</a:t>
            </a:r>
            <a:r>
              <a:rPr lang="en-US" sz="2000"/>
              <a:t> des aides </a:t>
            </a:r>
            <a:r>
              <a:rPr lang="en-US" sz="2000" err="1"/>
              <a:t>financières</a:t>
            </a:r>
            <a:r>
              <a:rPr lang="en-US" sz="2000"/>
              <a:t>, </a:t>
            </a:r>
            <a:r>
              <a:rPr lang="en-US" sz="2000" err="1"/>
              <a:t>notamment</a:t>
            </a:r>
            <a:r>
              <a:rPr lang="en-US" sz="2000"/>
              <a:t> pour les propriétaires occupants à </a:t>
            </a:r>
            <a:r>
              <a:rPr lang="en-US" sz="2000" err="1"/>
              <a:t>faibles</a:t>
            </a:r>
            <a:r>
              <a:rPr lang="en-US" sz="2000"/>
              <a:t> </a:t>
            </a:r>
            <a:r>
              <a:rPr lang="en-US" sz="2000" err="1"/>
              <a:t>ressources</a:t>
            </a:r>
            <a:r>
              <a:rPr lang="en-US" sz="2000"/>
              <a:t> (foyers </a:t>
            </a:r>
            <a:r>
              <a:rPr lang="en-US" sz="2000" err="1"/>
              <a:t>modestes</a:t>
            </a:r>
            <a:r>
              <a:rPr lang="en-US" sz="2000"/>
              <a:t> et très </a:t>
            </a:r>
            <a:r>
              <a:rPr lang="en-US" sz="2000" err="1"/>
              <a:t>modestes</a:t>
            </a:r>
            <a:r>
              <a:rPr lang="en-US" sz="2000"/>
              <a:t>).</a:t>
            </a:r>
            <a:endParaRPr lang="en-US"/>
          </a:p>
          <a:p>
            <a:endParaRPr lang="en-US" sz="2000"/>
          </a:p>
          <a:p>
            <a:r>
              <a:rPr lang="en-US" sz="2000"/>
              <a:t> La Ville </a:t>
            </a:r>
            <a:r>
              <a:rPr lang="en-US" sz="2000" err="1"/>
              <a:t>d’Eybens</a:t>
            </a:r>
            <a:r>
              <a:rPr lang="en-US" sz="2000"/>
              <a:t> </a:t>
            </a:r>
            <a:r>
              <a:rPr lang="en-US" sz="2000" err="1"/>
              <a:t>apporte</a:t>
            </a:r>
            <a:r>
              <a:rPr lang="en-US" sz="2000"/>
              <a:t> un </a:t>
            </a:r>
            <a:r>
              <a:rPr lang="en-US" sz="2000" err="1"/>
              <a:t>soutien</a:t>
            </a:r>
            <a:r>
              <a:rPr lang="en-US" sz="2000"/>
              <a:t> financier </a:t>
            </a:r>
            <a:r>
              <a:rPr lang="en-US" sz="2000" err="1"/>
              <a:t>supplémentaire</a:t>
            </a:r>
            <a:r>
              <a:rPr lang="en-US" sz="2000"/>
              <a:t> sur le </a:t>
            </a:r>
            <a:r>
              <a:rPr lang="en-US" sz="2000" err="1"/>
              <a:t>montant</a:t>
            </a:r>
            <a:r>
              <a:rPr lang="en-US" sz="2000"/>
              <a:t> du </a:t>
            </a:r>
            <a:r>
              <a:rPr lang="en-US" sz="2000" err="1"/>
              <a:t>reste</a:t>
            </a:r>
            <a:r>
              <a:rPr lang="en-US" sz="2000"/>
              <a:t> à charge des travaux (après </a:t>
            </a:r>
            <a:r>
              <a:rPr lang="en-US" sz="2000" err="1"/>
              <a:t>déduction</a:t>
            </a:r>
            <a:r>
              <a:rPr lang="en-US" sz="2000"/>
              <a:t> des aides </a:t>
            </a:r>
            <a:r>
              <a:rPr lang="en-US" sz="2000" err="1"/>
              <a:t>d’Etat</a:t>
            </a:r>
            <a:r>
              <a:rPr lang="en-US" sz="2000"/>
              <a:t> et </a:t>
            </a:r>
            <a:r>
              <a:rPr lang="en-US" sz="2000" err="1"/>
              <a:t>Métropole</a:t>
            </a:r>
            <a:r>
              <a:rPr lang="en-US" sz="2000"/>
              <a:t>) :           -de 15% pour les propriétaires occupants “</a:t>
            </a:r>
            <a:r>
              <a:rPr lang="en-US" sz="2000" err="1"/>
              <a:t>modestes</a:t>
            </a:r>
            <a:r>
              <a:rPr lang="en-US" sz="2000"/>
              <a:t>”</a:t>
            </a:r>
            <a:endParaRPr lang="en-US">
              <a:ea typeface="Calibri"/>
              <a:cs typeface="Calibri"/>
            </a:endParaRPr>
          </a:p>
          <a:p>
            <a:r>
              <a:rPr lang="en-US" sz="2000"/>
              <a:t>            - de 20% pour propriétaires occupants “très </a:t>
            </a:r>
            <a:r>
              <a:rPr lang="en-US" sz="2000" err="1"/>
              <a:t>modestes</a:t>
            </a:r>
            <a:r>
              <a:rPr lang="en-US" sz="2000"/>
              <a:t>” -</a:t>
            </a:r>
            <a:endParaRPr lang="en-US"/>
          </a:p>
          <a:p>
            <a:r>
              <a:rPr lang="en-US" sz="2000"/>
              <a:t>            -de 20% pour propriétaires occupants “</a:t>
            </a:r>
            <a:r>
              <a:rPr lang="en-US" sz="2000" err="1"/>
              <a:t>classe</a:t>
            </a:r>
            <a:r>
              <a:rPr lang="en-US" sz="2000"/>
              <a:t> </a:t>
            </a:r>
            <a:r>
              <a:rPr lang="en-US" sz="2000" err="1"/>
              <a:t>moyenne</a:t>
            </a:r>
            <a:r>
              <a:rPr lang="en-US" sz="2000"/>
              <a:t> ” (</a:t>
            </a:r>
            <a:r>
              <a:rPr lang="en-US" sz="2000" err="1"/>
              <a:t>afin</a:t>
            </a:r>
            <a:r>
              <a:rPr lang="en-US" sz="2000"/>
              <a:t>   </a:t>
            </a:r>
            <a:r>
              <a:rPr lang="en-US" sz="2000" err="1"/>
              <a:t>d’éviter</a:t>
            </a:r>
            <a:r>
              <a:rPr lang="en-US" sz="2000"/>
              <a:t> </a:t>
            </a:r>
            <a:r>
              <a:rPr lang="en-US" sz="2000" err="1"/>
              <a:t>l’effet</a:t>
            </a:r>
            <a:r>
              <a:rPr lang="en-US" sz="2000"/>
              <a:t> de </a:t>
            </a:r>
            <a:r>
              <a:rPr lang="en-US" sz="2000" err="1"/>
              <a:t>seuil</a:t>
            </a:r>
            <a:r>
              <a:rPr lang="en-US" sz="2000"/>
              <a:t> des aides)</a:t>
            </a:r>
            <a:endParaRPr lang="en-US"/>
          </a:p>
          <a:p>
            <a:endParaRPr lang="en-US" sz="2000">
              <a:ea typeface="Calibri"/>
              <a:cs typeface="Calibri"/>
            </a:endParaRPr>
          </a:p>
        </p:txBody>
      </p:sp>
    </p:spTree>
    <p:extLst>
      <p:ext uri="{BB962C8B-B14F-4D97-AF65-F5344CB8AC3E}">
        <p14:creationId xmlns:p14="http://schemas.microsoft.com/office/powerpoint/2010/main" val="157551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96C884-9D69-214B-BC2D-987A6312B31B}"/>
              </a:ext>
            </a:extLst>
          </p:cNvPr>
          <p:cNvSpPr>
            <a:spLocks noGrp="1"/>
          </p:cNvSpPr>
          <p:nvPr>
            <p:ph idx="1"/>
          </p:nvPr>
        </p:nvSpPr>
        <p:spPr>
          <a:xfrm>
            <a:off x="3379345" y="373206"/>
            <a:ext cx="7971585" cy="5775506"/>
          </a:xfrm>
        </p:spPr>
        <p:txBody>
          <a:bodyPr vert="horz" lIns="91440" tIns="45720" rIns="91440" bIns="45720" rtlCol="0" anchor="t">
            <a:normAutofit/>
          </a:bodyPr>
          <a:lstStyle/>
          <a:p>
            <a:pPr>
              <a:lnSpc>
                <a:spcPct val="100000"/>
              </a:lnSpc>
              <a:spcBef>
                <a:spcPts val="0"/>
              </a:spcBef>
            </a:pPr>
            <a:r>
              <a:rPr lang="en-US" sz="2000">
                <a:latin typeface="Calibri"/>
                <a:ea typeface="Calibri"/>
                <a:cs typeface="Calibri"/>
              </a:rPr>
              <a:t>Ce </a:t>
            </a:r>
            <a:r>
              <a:rPr lang="en-US" sz="2000" err="1">
                <a:latin typeface="Calibri"/>
                <a:ea typeface="Calibri"/>
                <a:cs typeface="Calibri"/>
              </a:rPr>
              <a:t>dispositif</a:t>
            </a:r>
            <a:r>
              <a:rPr lang="en-US" sz="2000">
                <a:latin typeface="Calibri"/>
                <a:ea typeface="Calibri"/>
                <a:cs typeface="Calibri"/>
              </a:rPr>
              <a:t> a </a:t>
            </a:r>
            <a:r>
              <a:rPr lang="en-US" sz="2000" err="1">
                <a:latin typeface="Calibri"/>
                <a:ea typeface="Calibri"/>
                <a:cs typeface="Calibri"/>
              </a:rPr>
              <a:t>permis</a:t>
            </a:r>
            <a:r>
              <a:rPr lang="en-US" sz="2000">
                <a:latin typeface="Calibri"/>
                <a:ea typeface="Calibri"/>
                <a:cs typeface="Calibri"/>
              </a:rPr>
              <a:t> </a:t>
            </a:r>
            <a:r>
              <a:rPr lang="en-US" sz="2000" err="1">
                <a:latin typeface="Calibri"/>
                <a:ea typeface="Calibri"/>
                <a:cs typeface="Calibri"/>
              </a:rPr>
              <a:t>depuis</a:t>
            </a:r>
            <a:r>
              <a:rPr lang="en-US" sz="2000">
                <a:latin typeface="Calibri"/>
                <a:ea typeface="Calibri"/>
                <a:cs typeface="Calibri"/>
              </a:rPr>
              <a:t> 2017 </a:t>
            </a:r>
            <a:r>
              <a:rPr lang="en-US" sz="2000" err="1">
                <a:latin typeface="Calibri"/>
                <a:ea typeface="Calibri"/>
                <a:cs typeface="Calibri"/>
              </a:rPr>
              <a:t>d’accompagner</a:t>
            </a:r>
            <a:r>
              <a:rPr lang="en-US" sz="2000">
                <a:latin typeface="Calibri"/>
                <a:ea typeface="Calibri"/>
                <a:cs typeface="Calibri"/>
              </a:rPr>
              <a:t> deux </a:t>
            </a:r>
            <a:r>
              <a:rPr lang="en-US" sz="2000" err="1">
                <a:latin typeface="Calibri"/>
                <a:ea typeface="Calibri"/>
                <a:cs typeface="Calibri"/>
              </a:rPr>
              <a:t>copropriétés</a:t>
            </a:r>
            <a:r>
              <a:rPr lang="en-US" sz="2000">
                <a:latin typeface="Calibri"/>
                <a:ea typeface="Calibri"/>
                <a:cs typeface="Calibri"/>
              </a:rPr>
              <a:t> </a:t>
            </a:r>
            <a:r>
              <a:rPr lang="en-US" sz="2000" err="1">
                <a:latin typeface="Calibri"/>
                <a:ea typeface="Calibri"/>
                <a:cs typeface="Calibri"/>
              </a:rPr>
              <a:t>datant</a:t>
            </a:r>
            <a:r>
              <a:rPr lang="en-US" sz="2000">
                <a:latin typeface="Calibri"/>
                <a:ea typeface="Calibri"/>
                <a:cs typeface="Calibri"/>
              </a:rPr>
              <a:t> de 1972 et 1960, </a:t>
            </a:r>
            <a:r>
              <a:rPr lang="en-US" sz="2000" err="1">
                <a:latin typeface="Calibri"/>
                <a:ea typeface="Calibri"/>
                <a:cs typeface="Calibri"/>
              </a:rPr>
              <a:t>comptant</a:t>
            </a:r>
            <a:r>
              <a:rPr lang="en-US" sz="2000">
                <a:latin typeface="Calibri"/>
                <a:ea typeface="Calibri"/>
                <a:cs typeface="Calibri"/>
              </a:rPr>
              <a:t> 77 </a:t>
            </a:r>
            <a:r>
              <a:rPr lang="en-US" sz="2000" err="1">
                <a:latin typeface="Calibri"/>
                <a:ea typeface="Calibri"/>
                <a:cs typeface="Calibri"/>
              </a:rPr>
              <a:t>foyers.La</a:t>
            </a:r>
            <a:r>
              <a:rPr lang="en-US" sz="2000">
                <a:latin typeface="Calibri"/>
                <a:ea typeface="Calibri"/>
                <a:cs typeface="Calibri"/>
              </a:rPr>
              <a:t> Ville a soutenu 6 propriétaires très </a:t>
            </a:r>
            <a:r>
              <a:rPr lang="en-US" sz="2000" err="1">
                <a:latin typeface="Calibri"/>
                <a:ea typeface="Calibri"/>
                <a:cs typeface="Calibri"/>
              </a:rPr>
              <a:t>modestes</a:t>
            </a:r>
            <a:r>
              <a:rPr lang="en-US" sz="2000">
                <a:latin typeface="Calibri"/>
                <a:ea typeface="Calibri"/>
                <a:cs typeface="Calibri"/>
              </a:rPr>
              <a:t>, 3 propriétaires </a:t>
            </a:r>
            <a:r>
              <a:rPr lang="en-US" sz="2000" err="1">
                <a:latin typeface="Calibri"/>
                <a:ea typeface="Calibri"/>
                <a:cs typeface="Calibri"/>
              </a:rPr>
              <a:t>modestes</a:t>
            </a:r>
            <a:r>
              <a:rPr lang="en-US" sz="2000">
                <a:latin typeface="Calibri"/>
                <a:ea typeface="Calibri"/>
                <a:cs typeface="Calibri"/>
              </a:rPr>
              <a:t> et 7 propriétaires de </a:t>
            </a:r>
            <a:r>
              <a:rPr lang="en-US" sz="2000" err="1">
                <a:latin typeface="Calibri"/>
                <a:ea typeface="Calibri"/>
                <a:cs typeface="Calibri"/>
              </a:rPr>
              <a:t>classe</a:t>
            </a:r>
            <a:r>
              <a:rPr lang="en-US" sz="2000">
                <a:latin typeface="Calibri"/>
                <a:ea typeface="Calibri"/>
                <a:cs typeface="Calibri"/>
              </a:rPr>
              <a:t> </a:t>
            </a:r>
            <a:r>
              <a:rPr lang="en-US" sz="2000" err="1">
                <a:latin typeface="Calibri"/>
                <a:ea typeface="Calibri"/>
                <a:cs typeface="Calibri"/>
              </a:rPr>
              <a:t>moyenne</a:t>
            </a:r>
            <a:r>
              <a:rPr lang="en-US" sz="2000">
                <a:latin typeface="Calibri"/>
                <a:ea typeface="Calibri"/>
                <a:cs typeface="Calibri"/>
              </a:rPr>
              <a:t>, </a:t>
            </a:r>
            <a:r>
              <a:rPr lang="en-US" sz="2000" err="1">
                <a:latin typeface="Calibri"/>
                <a:ea typeface="Calibri"/>
                <a:cs typeface="Calibri"/>
              </a:rPr>
              <a:t>soit</a:t>
            </a:r>
            <a:r>
              <a:rPr lang="en-US" sz="2000">
                <a:latin typeface="Calibri"/>
                <a:ea typeface="Calibri"/>
                <a:cs typeface="Calibri"/>
              </a:rPr>
              <a:t> 18 foyers pour la </a:t>
            </a:r>
            <a:r>
              <a:rPr lang="en-US" sz="2000" err="1">
                <a:latin typeface="Calibri"/>
                <a:ea typeface="Calibri"/>
                <a:cs typeface="Calibri"/>
              </a:rPr>
              <a:t>somme</a:t>
            </a:r>
            <a:r>
              <a:rPr lang="en-US" sz="2000">
                <a:latin typeface="Calibri"/>
                <a:ea typeface="Calibri"/>
                <a:cs typeface="Calibri"/>
              </a:rPr>
              <a:t> </a:t>
            </a:r>
            <a:r>
              <a:rPr lang="en-US" sz="2000" err="1">
                <a:latin typeface="Calibri"/>
                <a:ea typeface="Calibri"/>
                <a:cs typeface="Calibri"/>
              </a:rPr>
              <a:t>totale</a:t>
            </a:r>
            <a:r>
              <a:rPr lang="en-US" sz="2000">
                <a:latin typeface="Calibri"/>
                <a:ea typeface="Calibri"/>
                <a:cs typeface="Calibri"/>
              </a:rPr>
              <a:t> de 27 338 €.</a:t>
            </a:r>
            <a:endParaRPr lang="en-US" sz="2000">
              <a:solidFill>
                <a:srgbClr val="808080"/>
              </a:solidFill>
              <a:latin typeface="Calibri"/>
              <a:ea typeface="Calibri"/>
              <a:cs typeface="Calibri"/>
            </a:endParaRPr>
          </a:p>
          <a:p>
            <a:pPr>
              <a:lnSpc>
                <a:spcPct val="100000"/>
              </a:lnSpc>
              <a:spcBef>
                <a:spcPts val="0"/>
              </a:spcBef>
            </a:pPr>
            <a:endParaRPr lang="en-US" sz="2000">
              <a:latin typeface="Calibri"/>
              <a:ea typeface="Calibri"/>
              <a:cs typeface="Calibri"/>
            </a:endParaRPr>
          </a:p>
          <a:p>
            <a:pPr>
              <a:lnSpc>
                <a:spcPct val="100000"/>
              </a:lnSpc>
              <a:spcBef>
                <a:spcPts val="0"/>
              </a:spcBef>
            </a:pPr>
            <a:r>
              <a:rPr lang="en-US" sz="2000">
                <a:latin typeface="Calibri"/>
                <a:ea typeface="Calibri"/>
                <a:cs typeface="Calibri"/>
              </a:rPr>
              <a:t> </a:t>
            </a:r>
            <a:r>
              <a:rPr lang="en-US" sz="2000" err="1">
                <a:latin typeface="Calibri"/>
                <a:ea typeface="Calibri"/>
                <a:cs typeface="Calibri"/>
              </a:rPr>
              <a:t>Actuellement</a:t>
            </a:r>
            <a:r>
              <a:rPr lang="en-US" sz="2000">
                <a:latin typeface="Calibri"/>
                <a:ea typeface="Calibri"/>
                <a:cs typeface="Calibri"/>
              </a:rPr>
              <a:t>, 6 </a:t>
            </a:r>
            <a:r>
              <a:rPr lang="en-US" sz="2000" err="1">
                <a:latin typeface="Calibri"/>
                <a:ea typeface="Calibri"/>
                <a:cs typeface="Calibri"/>
              </a:rPr>
              <a:t>copropriétés</a:t>
            </a:r>
            <a:r>
              <a:rPr lang="en-US" sz="2000">
                <a:latin typeface="Calibri"/>
                <a:ea typeface="Calibri"/>
                <a:cs typeface="Calibri"/>
              </a:rPr>
              <a:t> </a:t>
            </a:r>
            <a:r>
              <a:rPr lang="en-US" sz="2000" err="1">
                <a:latin typeface="Calibri"/>
                <a:ea typeface="Calibri"/>
                <a:cs typeface="Calibri"/>
              </a:rPr>
              <a:t>sont</a:t>
            </a:r>
            <a:r>
              <a:rPr lang="en-US" sz="2000">
                <a:latin typeface="Calibri"/>
                <a:ea typeface="Calibri"/>
                <a:cs typeface="Calibri"/>
              </a:rPr>
              <a:t> </a:t>
            </a:r>
            <a:r>
              <a:rPr lang="en-US" sz="2000" err="1">
                <a:latin typeface="Calibri"/>
                <a:ea typeface="Calibri"/>
                <a:cs typeface="Calibri"/>
              </a:rPr>
              <a:t>en</a:t>
            </a:r>
            <a:r>
              <a:rPr lang="en-US" sz="2000">
                <a:latin typeface="Calibri"/>
                <a:ea typeface="Calibri"/>
                <a:cs typeface="Calibri"/>
              </a:rPr>
              <a:t> </a:t>
            </a:r>
            <a:r>
              <a:rPr lang="en-US" sz="2000" err="1">
                <a:latin typeface="Calibri"/>
                <a:ea typeface="Calibri"/>
                <a:cs typeface="Calibri"/>
              </a:rPr>
              <a:t>cours</a:t>
            </a:r>
            <a:r>
              <a:rPr lang="en-US" sz="2000">
                <a:latin typeface="Calibri"/>
                <a:ea typeface="Calibri"/>
                <a:cs typeface="Calibri"/>
              </a:rPr>
              <a:t> </a:t>
            </a:r>
            <a:r>
              <a:rPr lang="en-US" sz="2000" err="1">
                <a:latin typeface="Calibri"/>
                <a:ea typeface="Calibri"/>
                <a:cs typeface="Calibri"/>
              </a:rPr>
              <a:t>d’accompagnement</a:t>
            </a:r>
            <a:r>
              <a:rPr lang="en-US" sz="2000">
                <a:latin typeface="Calibri"/>
                <a:ea typeface="Calibri"/>
                <a:cs typeface="Calibri"/>
              </a:rPr>
              <a:t> via le </a:t>
            </a:r>
            <a:r>
              <a:rPr lang="en-US" sz="2000" err="1">
                <a:latin typeface="Calibri"/>
                <a:ea typeface="Calibri"/>
                <a:cs typeface="Calibri"/>
              </a:rPr>
              <a:t>dispositif</a:t>
            </a:r>
            <a:r>
              <a:rPr lang="en-US" sz="2000">
                <a:latin typeface="Calibri"/>
                <a:ea typeface="Calibri"/>
                <a:cs typeface="Calibri"/>
              </a:rPr>
              <a:t> .</a:t>
            </a:r>
            <a:endParaRPr lang="en-US" sz="2000">
              <a:solidFill>
                <a:srgbClr val="808080"/>
              </a:solidFill>
              <a:latin typeface="Calibri"/>
              <a:ea typeface="Calibri"/>
              <a:cs typeface="Calibri"/>
            </a:endParaRPr>
          </a:p>
          <a:p>
            <a:pPr>
              <a:lnSpc>
                <a:spcPct val="100000"/>
              </a:lnSpc>
              <a:spcBef>
                <a:spcPts val="0"/>
              </a:spcBef>
            </a:pPr>
            <a:r>
              <a:rPr lang="en-US" sz="2000">
                <a:latin typeface="Calibri"/>
                <a:ea typeface="Calibri"/>
                <a:cs typeface="Calibri"/>
              </a:rPr>
              <a:t>Le </a:t>
            </a:r>
            <a:r>
              <a:rPr lang="en-US" sz="2000" err="1">
                <a:latin typeface="Calibri"/>
                <a:ea typeface="Calibri"/>
                <a:cs typeface="Calibri"/>
              </a:rPr>
              <a:t>dispositif</a:t>
            </a:r>
            <a:r>
              <a:rPr lang="en-US" sz="2000">
                <a:latin typeface="Calibri"/>
                <a:ea typeface="Calibri"/>
                <a:cs typeface="Calibri"/>
              </a:rPr>
              <a:t> Mur </a:t>
            </a:r>
            <a:r>
              <a:rPr lang="en-US" sz="2000" err="1">
                <a:latin typeface="Calibri"/>
                <a:ea typeface="Calibri"/>
                <a:cs typeface="Calibri"/>
              </a:rPr>
              <a:t>Mur</a:t>
            </a:r>
            <a:r>
              <a:rPr lang="en-US" sz="2000">
                <a:latin typeface="Calibri"/>
                <a:ea typeface="Calibri"/>
                <a:cs typeface="Calibri"/>
              </a:rPr>
              <a:t> 2 </a:t>
            </a:r>
            <a:r>
              <a:rPr lang="en-US" sz="2000" err="1">
                <a:latin typeface="Calibri"/>
                <a:ea typeface="Calibri"/>
                <a:cs typeface="Calibri"/>
              </a:rPr>
              <a:t>était</a:t>
            </a:r>
            <a:r>
              <a:rPr lang="en-US" sz="2000">
                <a:latin typeface="Calibri"/>
                <a:ea typeface="Calibri"/>
                <a:cs typeface="Calibri"/>
              </a:rPr>
              <a:t> </a:t>
            </a:r>
            <a:r>
              <a:rPr lang="en-US" sz="2000" err="1">
                <a:latin typeface="Calibri"/>
                <a:ea typeface="Calibri"/>
                <a:cs typeface="Calibri"/>
              </a:rPr>
              <a:t>prévu</a:t>
            </a:r>
            <a:r>
              <a:rPr lang="en-US" sz="2000">
                <a:latin typeface="Calibri"/>
                <a:ea typeface="Calibri"/>
                <a:cs typeface="Calibri"/>
              </a:rPr>
              <a:t> </a:t>
            </a:r>
            <a:r>
              <a:rPr lang="en-US" sz="2000" err="1">
                <a:latin typeface="Calibri"/>
                <a:ea typeface="Calibri"/>
                <a:cs typeface="Calibri"/>
              </a:rPr>
              <a:t>jusqu’à</a:t>
            </a:r>
            <a:r>
              <a:rPr lang="en-US" sz="2000">
                <a:latin typeface="Calibri"/>
                <a:ea typeface="Calibri"/>
                <a:cs typeface="Calibri"/>
              </a:rPr>
              <a:t> fin 2023. Or la </a:t>
            </a:r>
            <a:r>
              <a:rPr lang="en-US" sz="2000" err="1">
                <a:latin typeface="Calibri"/>
                <a:ea typeface="Calibri"/>
                <a:cs typeface="Calibri"/>
              </a:rPr>
              <a:t>Métropole</a:t>
            </a:r>
            <a:r>
              <a:rPr lang="en-US" sz="2000">
                <a:latin typeface="Calibri"/>
                <a:ea typeface="Calibri"/>
                <a:cs typeface="Calibri"/>
              </a:rPr>
              <a:t> </a:t>
            </a:r>
            <a:r>
              <a:rPr lang="en-US" sz="2000" err="1">
                <a:latin typeface="Calibri"/>
                <a:ea typeface="Calibri"/>
                <a:cs typeface="Calibri"/>
              </a:rPr>
              <a:t>prévoit</a:t>
            </a:r>
            <a:r>
              <a:rPr lang="en-US" sz="2000">
                <a:latin typeface="Calibri"/>
                <a:ea typeface="Calibri"/>
                <a:cs typeface="Calibri"/>
              </a:rPr>
              <a:t> </a:t>
            </a:r>
            <a:r>
              <a:rPr lang="en-US" sz="2000" err="1">
                <a:latin typeface="Calibri"/>
                <a:ea typeface="Calibri"/>
                <a:cs typeface="Calibri"/>
              </a:rPr>
              <a:t>une</a:t>
            </a:r>
            <a:r>
              <a:rPr lang="en-US" sz="2000">
                <a:latin typeface="Calibri"/>
                <a:ea typeface="Calibri"/>
                <a:cs typeface="Calibri"/>
              </a:rPr>
              <a:t> </a:t>
            </a:r>
            <a:r>
              <a:rPr lang="en-US" sz="2000" err="1">
                <a:latin typeface="Calibri"/>
                <a:ea typeface="Calibri"/>
                <a:cs typeface="Calibri"/>
              </a:rPr>
              <a:t>refonte</a:t>
            </a:r>
            <a:r>
              <a:rPr lang="en-US" sz="2000">
                <a:latin typeface="Calibri"/>
                <a:ea typeface="Calibri"/>
                <a:cs typeface="Calibri"/>
              </a:rPr>
              <a:t> du </a:t>
            </a:r>
            <a:r>
              <a:rPr lang="en-US" sz="2000" err="1">
                <a:latin typeface="Calibri"/>
                <a:ea typeface="Calibri"/>
                <a:cs typeface="Calibri"/>
              </a:rPr>
              <a:t>dispositif</a:t>
            </a:r>
            <a:r>
              <a:rPr lang="en-US" sz="2000">
                <a:latin typeface="Calibri"/>
                <a:ea typeface="Calibri"/>
                <a:cs typeface="Calibri"/>
              </a:rPr>
              <a:t> Mur </a:t>
            </a:r>
            <a:r>
              <a:rPr lang="en-US" sz="2000" err="1">
                <a:latin typeface="Calibri"/>
                <a:ea typeface="Calibri"/>
                <a:cs typeface="Calibri"/>
              </a:rPr>
              <a:t>Mur</a:t>
            </a:r>
            <a:r>
              <a:rPr lang="en-US" sz="2000">
                <a:latin typeface="Calibri"/>
                <a:ea typeface="Calibri"/>
                <a:cs typeface="Calibri"/>
              </a:rPr>
              <a:t> 2 </a:t>
            </a:r>
            <a:r>
              <a:rPr lang="en-US" sz="2000" err="1">
                <a:latin typeface="Calibri"/>
                <a:ea typeface="Calibri"/>
                <a:cs typeface="Calibri"/>
              </a:rPr>
              <a:t>en</a:t>
            </a:r>
            <a:r>
              <a:rPr lang="en-US" sz="2000">
                <a:latin typeface="Calibri"/>
                <a:ea typeface="Calibri"/>
                <a:cs typeface="Calibri"/>
              </a:rPr>
              <a:t> 2025 pour </a:t>
            </a:r>
            <a:r>
              <a:rPr lang="en-US" sz="2000" err="1">
                <a:latin typeface="Calibri"/>
                <a:ea typeface="Calibri"/>
                <a:cs typeface="Calibri"/>
              </a:rPr>
              <a:t>s’adapter</a:t>
            </a:r>
            <a:r>
              <a:rPr lang="en-US" sz="2000">
                <a:latin typeface="Calibri"/>
                <a:ea typeface="Calibri"/>
                <a:cs typeface="Calibri"/>
              </a:rPr>
              <a:t> à </a:t>
            </a:r>
            <a:r>
              <a:rPr lang="en-US" sz="2000" err="1">
                <a:latin typeface="Calibri"/>
                <a:ea typeface="Calibri"/>
                <a:cs typeface="Calibri"/>
              </a:rPr>
              <a:t>l’évolution</a:t>
            </a:r>
            <a:r>
              <a:rPr lang="en-US" sz="2000">
                <a:latin typeface="Calibri"/>
                <a:ea typeface="Calibri"/>
                <a:cs typeface="Calibri"/>
              </a:rPr>
              <a:t> des orientations et aides mises </a:t>
            </a:r>
            <a:r>
              <a:rPr lang="en-US" sz="2000" err="1">
                <a:latin typeface="Calibri"/>
                <a:ea typeface="Calibri"/>
                <a:cs typeface="Calibri"/>
              </a:rPr>
              <a:t>en</a:t>
            </a:r>
            <a:r>
              <a:rPr lang="en-US" sz="2000">
                <a:latin typeface="Calibri"/>
                <a:ea typeface="Calibri"/>
                <a:cs typeface="Calibri"/>
              </a:rPr>
              <a:t> place par </a:t>
            </a:r>
            <a:r>
              <a:rPr lang="en-US" sz="2000" err="1">
                <a:latin typeface="Calibri"/>
                <a:ea typeface="Calibri"/>
                <a:cs typeface="Calibri"/>
              </a:rPr>
              <a:t>l’Etat</a:t>
            </a:r>
            <a:r>
              <a:rPr lang="en-US" sz="2000">
                <a:latin typeface="Calibri"/>
                <a:ea typeface="Calibri"/>
                <a:cs typeface="Calibri"/>
              </a:rPr>
              <a:t>.</a:t>
            </a:r>
            <a:endParaRPr lang="en-US" sz="2000">
              <a:solidFill>
                <a:srgbClr val="808080"/>
              </a:solidFill>
              <a:latin typeface="Calibri"/>
              <a:ea typeface="Calibri"/>
              <a:cs typeface="Calibri"/>
            </a:endParaRPr>
          </a:p>
          <a:p>
            <a:pPr>
              <a:lnSpc>
                <a:spcPct val="100000"/>
              </a:lnSpc>
              <a:spcBef>
                <a:spcPts val="0"/>
              </a:spcBef>
            </a:pPr>
            <a:r>
              <a:rPr lang="en-US" sz="2000">
                <a:latin typeface="Calibri"/>
                <a:ea typeface="Calibri"/>
                <a:cs typeface="Calibri"/>
              </a:rPr>
              <a:t> Au vu du </a:t>
            </a:r>
            <a:r>
              <a:rPr lang="en-US" sz="2000" err="1">
                <a:latin typeface="Calibri"/>
                <a:ea typeface="Calibri"/>
                <a:cs typeface="Calibri"/>
              </a:rPr>
              <a:t>bilan</a:t>
            </a:r>
            <a:r>
              <a:rPr lang="en-US" sz="2000">
                <a:latin typeface="Calibri"/>
                <a:ea typeface="Calibri"/>
                <a:cs typeface="Calibri"/>
              </a:rPr>
              <a:t> </a:t>
            </a:r>
            <a:r>
              <a:rPr lang="en-US" sz="2000" err="1">
                <a:latin typeface="Calibri"/>
                <a:ea typeface="Calibri"/>
                <a:cs typeface="Calibri"/>
              </a:rPr>
              <a:t>positif</a:t>
            </a:r>
            <a:r>
              <a:rPr lang="en-US" sz="2000">
                <a:latin typeface="Calibri"/>
                <a:ea typeface="Calibri"/>
                <a:cs typeface="Calibri"/>
              </a:rPr>
              <a:t> et des </a:t>
            </a:r>
            <a:r>
              <a:rPr lang="en-US" sz="2000" err="1">
                <a:latin typeface="Calibri"/>
                <a:ea typeface="Calibri"/>
                <a:cs typeface="Calibri"/>
              </a:rPr>
              <a:t>prévisions</a:t>
            </a:r>
            <a:r>
              <a:rPr lang="en-US" sz="2000">
                <a:latin typeface="Calibri"/>
                <a:ea typeface="Calibri"/>
                <a:cs typeface="Calibri"/>
              </a:rPr>
              <a:t> de travaux de </a:t>
            </a:r>
            <a:r>
              <a:rPr lang="en-US" sz="2000" err="1">
                <a:latin typeface="Calibri"/>
                <a:ea typeface="Calibri"/>
                <a:cs typeface="Calibri"/>
              </a:rPr>
              <a:t>plusieurs</a:t>
            </a:r>
            <a:r>
              <a:rPr lang="en-US" sz="2000">
                <a:latin typeface="Calibri"/>
                <a:ea typeface="Calibri"/>
                <a:cs typeface="Calibri"/>
              </a:rPr>
              <a:t> </a:t>
            </a:r>
            <a:r>
              <a:rPr lang="en-US" sz="2000" err="1">
                <a:latin typeface="Calibri"/>
                <a:ea typeface="Calibri"/>
                <a:cs typeface="Calibri"/>
              </a:rPr>
              <a:t>copropriétés</a:t>
            </a:r>
            <a:r>
              <a:rPr lang="en-US" sz="2000">
                <a:latin typeface="Calibri"/>
                <a:ea typeface="Calibri"/>
                <a:cs typeface="Calibri"/>
              </a:rPr>
              <a:t> </a:t>
            </a:r>
            <a:r>
              <a:rPr lang="en-US" sz="2000" err="1">
                <a:latin typeface="Calibri"/>
                <a:ea typeface="Calibri"/>
                <a:cs typeface="Calibri"/>
              </a:rPr>
              <a:t>cibles</a:t>
            </a:r>
            <a:r>
              <a:rPr lang="en-US" sz="2000">
                <a:latin typeface="Calibri"/>
                <a:ea typeface="Calibri"/>
                <a:cs typeface="Calibri"/>
              </a:rPr>
              <a:t> sur la commune, la Ville </a:t>
            </a:r>
            <a:r>
              <a:rPr lang="en-US" sz="2000" err="1">
                <a:latin typeface="Calibri"/>
                <a:ea typeface="Calibri"/>
                <a:cs typeface="Calibri"/>
              </a:rPr>
              <a:t>d‘Eybens</a:t>
            </a:r>
            <a:r>
              <a:rPr lang="en-US" sz="2000">
                <a:latin typeface="Calibri"/>
                <a:ea typeface="Calibri"/>
                <a:cs typeface="Calibri"/>
              </a:rPr>
              <a:t> </a:t>
            </a:r>
            <a:r>
              <a:rPr lang="en-US" sz="2000" err="1">
                <a:latin typeface="Calibri"/>
                <a:ea typeface="Calibri"/>
                <a:cs typeface="Calibri"/>
              </a:rPr>
              <a:t>souhaite</a:t>
            </a:r>
            <a:r>
              <a:rPr lang="en-US" sz="2000">
                <a:latin typeface="Calibri"/>
                <a:ea typeface="Calibri"/>
                <a:cs typeface="Calibri"/>
              </a:rPr>
              <a:t> </a:t>
            </a:r>
            <a:r>
              <a:rPr lang="en-US" sz="2000" err="1">
                <a:latin typeface="Calibri"/>
                <a:ea typeface="Calibri"/>
                <a:cs typeface="Calibri"/>
              </a:rPr>
              <a:t>renouveler</a:t>
            </a:r>
            <a:r>
              <a:rPr lang="en-US" sz="2000">
                <a:latin typeface="Calibri"/>
                <a:ea typeface="Calibri"/>
                <a:cs typeface="Calibri"/>
              </a:rPr>
              <a:t> la convention de </a:t>
            </a:r>
            <a:r>
              <a:rPr lang="en-US" sz="2000" err="1">
                <a:latin typeface="Calibri"/>
                <a:ea typeface="Calibri"/>
                <a:cs typeface="Calibri"/>
              </a:rPr>
              <a:t>partenariat</a:t>
            </a:r>
            <a:r>
              <a:rPr lang="en-US" sz="2000">
                <a:latin typeface="Calibri"/>
                <a:ea typeface="Calibri"/>
                <a:cs typeface="Calibri"/>
              </a:rPr>
              <a:t> avec la </a:t>
            </a:r>
            <a:r>
              <a:rPr lang="en-US" sz="2000" err="1">
                <a:latin typeface="Calibri"/>
                <a:ea typeface="Calibri"/>
                <a:cs typeface="Calibri"/>
              </a:rPr>
              <a:t>Métropole</a:t>
            </a:r>
            <a:r>
              <a:rPr lang="en-US" sz="2000">
                <a:latin typeface="Calibri"/>
                <a:ea typeface="Calibri"/>
                <a:cs typeface="Calibri"/>
              </a:rPr>
              <a:t> </a:t>
            </a:r>
            <a:r>
              <a:rPr lang="en-US" sz="2000" err="1">
                <a:latin typeface="Calibri"/>
                <a:ea typeface="Calibri"/>
                <a:cs typeface="Calibri"/>
              </a:rPr>
              <a:t>jusqu'en</a:t>
            </a:r>
            <a:r>
              <a:rPr lang="en-US" sz="2000">
                <a:latin typeface="Calibri"/>
                <a:ea typeface="Calibri"/>
                <a:cs typeface="Calibri"/>
              </a:rPr>
              <a:t> 2026 </a:t>
            </a:r>
            <a:r>
              <a:rPr lang="en-US" sz="2000" err="1">
                <a:latin typeface="Calibri"/>
                <a:ea typeface="Calibri"/>
                <a:cs typeface="Calibri"/>
              </a:rPr>
              <a:t>en</a:t>
            </a:r>
            <a:r>
              <a:rPr lang="en-US" sz="2000">
                <a:latin typeface="Calibri"/>
                <a:ea typeface="Calibri"/>
                <a:cs typeface="Calibri"/>
              </a:rPr>
              <a:t> attendant la </a:t>
            </a:r>
            <a:r>
              <a:rPr lang="en-US" sz="2000" err="1">
                <a:latin typeface="Calibri"/>
                <a:ea typeface="Calibri"/>
                <a:cs typeface="Calibri"/>
              </a:rPr>
              <a:t>refonte</a:t>
            </a:r>
            <a:r>
              <a:rPr lang="en-US" sz="2000">
                <a:latin typeface="Calibri"/>
                <a:ea typeface="Calibri"/>
                <a:cs typeface="Calibri"/>
              </a:rPr>
              <a:t> du </a:t>
            </a:r>
            <a:r>
              <a:rPr lang="en-US" sz="2000" err="1">
                <a:latin typeface="Calibri"/>
                <a:ea typeface="Calibri"/>
                <a:cs typeface="Calibri"/>
              </a:rPr>
              <a:t>dispositif</a:t>
            </a:r>
            <a:r>
              <a:rPr lang="en-US" sz="2000">
                <a:latin typeface="Calibri"/>
                <a:ea typeface="Calibri"/>
                <a:cs typeface="Calibri"/>
              </a:rPr>
              <a:t> </a:t>
            </a:r>
            <a:r>
              <a:rPr lang="en-US" sz="2000" err="1">
                <a:latin typeface="Calibri"/>
                <a:ea typeface="Calibri"/>
                <a:cs typeface="Calibri"/>
              </a:rPr>
              <a:t>en</a:t>
            </a:r>
            <a:r>
              <a:rPr lang="en-US" sz="2000">
                <a:latin typeface="Calibri"/>
                <a:ea typeface="Calibri"/>
                <a:cs typeface="Calibri"/>
              </a:rPr>
              <a:t> 2025.</a:t>
            </a:r>
            <a:endParaRPr lang="en-US" sz="2000">
              <a:solidFill>
                <a:srgbClr val="808080"/>
              </a:solidFill>
              <a:latin typeface="Calibri"/>
              <a:ea typeface="Calibri"/>
              <a:cs typeface="Calibri"/>
            </a:endParaRPr>
          </a:p>
          <a:p>
            <a:pPr>
              <a:lnSpc>
                <a:spcPct val="100000"/>
              </a:lnSpc>
              <a:spcBef>
                <a:spcPts val="0"/>
              </a:spcBef>
            </a:pPr>
            <a:r>
              <a:rPr lang="en-US" sz="2000">
                <a:latin typeface="Calibri"/>
                <a:ea typeface="Calibri"/>
                <a:cs typeface="Calibri"/>
              </a:rPr>
              <a:t> il </a:t>
            </a:r>
            <a:r>
              <a:rPr lang="en-US" sz="2000" err="1">
                <a:latin typeface="Calibri"/>
                <a:ea typeface="Calibri"/>
                <a:cs typeface="Calibri"/>
              </a:rPr>
              <a:t>est</a:t>
            </a:r>
            <a:r>
              <a:rPr lang="en-US" sz="2000">
                <a:latin typeface="Calibri"/>
                <a:ea typeface="Calibri"/>
                <a:cs typeface="Calibri"/>
              </a:rPr>
              <a:t> </a:t>
            </a:r>
            <a:r>
              <a:rPr lang="en-US" sz="2000" err="1">
                <a:latin typeface="Calibri"/>
                <a:ea typeface="Calibri"/>
                <a:cs typeface="Calibri"/>
              </a:rPr>
              <a:t>demandé</a:t>
            </a:r>
            <a:r>
              <a:rPr lang="en-US" sz="2000">
                <a:latin typeface="Calibri"/>
                <a:ea typeface="Calibri"/>
                <a:cs typeface="Calibri"/>
              </a:rPr>
              <a:t> au conseil </a:t>
            </a:r>
            <a:r>
              <a:rPr lang="en-US" sz="2000" err="1">
                <a:latin typeface="Calibri"/>
                <a:ea typeface="Calibri"/>
                <a:cs typeface="Calibri"/>
              </a:rPr>
              <a:t>municipale</a:t>
            </a:r>
            <a:r>
              <a:rPr lang="en-US" sz="2000">
                <a:latin typeface="Calibri"/>
                <a:ea typeface="Calibri"/>
                <a:cs typeface="Calibri"/>
              </a:rPr>
              <a:t> </a:t>
            </a:r>
            <a:r>
              <a:rPr lang="en-US" sz="2000" err="1">
                <a:latin typeface="Calibri"/>
                <a:ea typeface="Calibri"/>
                <a:cs typeface="Calibri"/>
              </a:rPr>
              <a:t>d'autoriser</a:t>
            </a:r>
            <a:r>
              <a:rPr lang="en-US" sz="2000">
                <a:latin typeface="Calibri"/>
                <a:ea typeface="Calibri"/>
                <a:cs typeface="Calibri"/>
              </a:rPr>
              <a:t> le Maire à signer le </a:t>
            </a:r>
            <a:r>
              <a:rPr lang="en-US" sz="2000" err="1">
                <a:latin typeface="Calibri"/>
                <a:ea typeface="Calibri"/>
                <a:cs typeface="Calibri"/>
              </a:rPr>
              <a:t>renouvellement</a:t>
            </a:r>
            <a:r>
              <a:rPr lang="en-US" sz="2000">
                <a:latin typeface="Calibri"/>
                <a:ea typeface="Calibri"/>
                <a:cs typeface="Calibri"/>
              </a:rPr>
              <a:t> de la convention. </a:t>
            </a:r>
            <a:endParaRPr lang="en-US" sz="2000">
              <a:solidFill>
                <a:srgbClr val="808080"/>
              </a:solidFill>
              <a:latin typeface="Calibri"/>
              <a:ea typeface="Calibri"/>
              <a:cs typeface="Calibri"/>
            </a:endParaRPr>
          </a:p>
          <a:p>
            <a:endParaRPr lang="fr-FR"/>
          </a:p>
        </p:txBody>
      </p:sp>
      <p:sp>
        <p:nvSpPr>
          <p:cNvPr id="4" name="Espace réservé du contenu 3">
            <a:extLst>
              <a:ext uri="{FF2B5EF4-FFF2-40B4-BE49-F238E27FC236}">
                <a16:creationId xmlns:a16="http://schemas.microsoft.com/office/drawing/2014/main" id="{BF55A446-649A-CB23-B97E-93CB1A68A0E1}"/>
              </a:ext>
            </a:extLst>
          </p:cNvPr>
          <p:cNvSpPr>
            <a:spLocks noGrp="1"/>
          </p:cNvSpPr>
          <p:nvPr>
            <p:ph idx="13"/>
          </p:nvPr>
        </p:nvSpPr>
        <p:spPr/>
        <p:txBody>
          <a:bodyPr vert="horz" lIns="91440" tIns="45720" rIns="91440" bIns="45720" rtlCol="0" anchor="t">
            <a:normAutofit/>
          </a:bodyPr>
          <a:lstStyle/>
          <a:p>
            <a:pPr marL="228600" indent="-228600" algn="ctr"/>
            <a:r>
              <a:rPr lang="fr-FR">
                <a:solidFill>
                  <a:schemeClr val="bg1"/>
                </a:solidFill>
                <a:latin typeface="Source Sans Pro"/>
                <a:ea typeface="Source Sans Pro"/>
              </a:rPr>
              <a:t>DEL20240215_13 CITOYENNETE ET VIE ASSOCIATIVE –</a:t>
            </a:r>
            <a:endParaRPr lang="fr-FR" b="0">
              <a:solidFill>
                <a:schemeClr val="bg1"/>
              </a:solidFill>
              <a:latin typeface="Source Sans Pro"/>
              <a:ea typeface="Source Sans Pro"/>
            </a:endParaRPr>
          </a:p>
          <a:p>
            <a:pPr marL="228600" indent="-228600" algn="ctr"/>
            <a:r>
              <a:rPr lang="fr-FR">
                <a:solidFill>
                  <a:schemeClr val="bg1"/>
                </a:solidFill>
                <a:latin typeface="Source Sans Pro"/>
                <a:ea typeface="Source Sans Pro"/>
              </a:rPr>
              <a:t> Renouvellement de la convention de partenariat de la Commune d’EYBENS au dispositif métropolitain MUR|MUR </a:t>
            </a:r>
          </a:p>
        </p:txBody>
      </p:sp>
    </p:spTree>
    <p:extLst>
      <p:ext uri="{BB962C8B-B14F-4D97-AF65-F5344CB8AC3E}">
        <p14:creationId xmlns:p14="http://schemas.microsoft.com/office/powerpoint/2010/main" val="83935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71022" y="1589104"/>
            <a:ext cx="2840854"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DEL20240215_14 EDUCATION, SPORT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CULTURE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Intervention de l’association A La Découverte du Cirque </a:t>
            </a:r>
            <a:r>
              <a:rPr lang="fr-FR" sz="2000" b="1" i="0">
                <a:solidFill>
                  <a:schemeClr val="bg1"/>
                </a:solidFill>
                <a:effectLst/>
                <a:latin typeface="Source Sans Pro"/>
                <a:ea typeface="Source Sans Pro"/>
              </a:rPr>
              <a:t>pour </a:t>
            </a:r>
            <a:r>
              <a:rPr lang="fr-FR" sz="2000" b="1">
                <a:solidFill>
                  <a:schemeClr val="bg1"/>
                </a:solidFill>
                <a:latin typeface="Source Sans Pro"/>
                <a:ea typeface="Source Sans Pro"/>
              </a:rPr>
              <a:t>Sport Passion durant le stage du 2 au 5 janvier 2024 </a:t>
            </a:r>
            <a:endParaRPr lang="fr-FR" b="1">
              <a:solidFill>
                <a:schemeClr val="bg1"/>
              </a:solidFill>
            </a:endParaRPr>
          </a:p>
        </p:txBody>
      </p:sp>
      <p:sp>
        <p:nvSpPr>
          <p:cNvPr id="5" name="Titre 1">
            <a:extLst>
              <a:ext uri="{FF2B5EF4-FFF2-40B4-BE49-F238E27FC236}">
                <a16:creationId xmlns:a16="http://schemas.microsoft.com/office/drawing/2014/main" id="{E9E1474B-139D-B56D-24F9-FD5A5F45F88F}"/>
              </a:ext>
            </a:extLst>
          </p:cNvPr>
          <p:cNvSpPr txBox="1">
            <a:spLocks/>
          </p:cNvSpPr>
          <p:nvPr/>
        </p:nvSpPr>
        <p:spPr>
          <a:xfrm>
            <a:off x="3345518" y="839050"/>
            <a:ext cx="8230964" cy="5470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2000" b="0" dirty="0">
                <a:solidFill>
                  <a:schemeClr val="tx1"/>
                </a:solidFill>
                <a:latin typeface="Source Sans Pro"/>
                <a:ea typeface="Source Sans Pro"/>
              </a:rPr>
              <a:t>Durant les vacances de Noël 2023, un stage de découverte du cirque a été organisé dans le cadre de Sport Passion dans les locaux de l’association eybinoise A La Découverte du Cirque.</a:t>
            </a:r>
            <a:endParaRPr lang="en-US" dirty="0">
              <a:solidFill>
                <a:schemeClr val="tx1"/>
              </a:solidFill>
            </a:endParaRPr>
          </a:p>
          <a:p>
            <a:r>
              <a:rPr lang="fr-FR" sz="2000" b="0" dirty="0">
                <a:solidFill>
                  <a:schemeClr val="tx1"/>
                </a:solidFill>
                <a:latin typeface="Source Sans Pro"/>
                <a:ea typeface="Source Sans Pro"/>
              </a:rPr>
              <a:t>Une éducatrice est intervenue en appui pédagogique de 2 </a:t>
            </a:r>
            <a:r>
              <a:rPr lang="fr-FR" sz="2000" b="0" dirty="0" err="1">
                <a:solidFill>
                  <a:schemeClr val="tx1"/>
                </a:solidFill>
                <a:latin typeface="Source Sans Pro"/>
                <a:ea typeface="Source Sans Pro"/>
              </a:rPr>
              <a:t>Etaps</a:t>
            </a:r>
            <a:r>
              <a:rPr lang="fr-FR" sz="2000" b="0" dirty="0">
                <a:solidFill>
                  <a:schemeClr val="tx1"/>
                </a:solidFill>
                <a:latin typeface="Source Sans Pro"/>
                <a:ea typeface="Source Sans Pro"/>
              </a:rPr>
              <a:t> de la commune auprès de 24 enfants du 2 au 5 janvier 2024 de 9h45 à 12h15 soit 10h d’intervention.</a:t>
            </a:r>
            <a:endParaRPr lang="fr-FR">
              <a:solidFill>
                <a:schemeClr val="tx1"/>
              </a:solidFill>
            </a:endParaRPr>
          </a:p>
          <a:p>
            <a:endParaRPr lang="fr-FR" sz="2000" b="0" dirty="0">
              <a:solidFill>
                <a:srgbClr val="808080"/>
              </a:solidFill>
              <a:latin typeface="Source Sans Pro"/>
              <a:ea typeface="Source Sans Pro"/>
            </a:endParaRPr>
          </a:p>
          <a:p>
            <a:r>
              <a:rPr lang="fr-FR" sz="2000" b="0" dirty="0">
                <a:solidFill>
                  <a:schemeClr val="tx1"/>
                </a:solidFill>
                <a:latin typeface="Source Sans Pro"/>
                <a:ea typeface="Source Sans Pro"/>
              </a:rPr>
              <a:t>Le tarif horaire convenu pour ces interventions est de 30€ soit un total de  300 € pour les 10h.</a:t>
            </a:r>
          </a:p>
          <a:p>
            <a:endParaRPr lang="fr-FR" sz="2000" b="0" dirty="0">
              <a:solidFill>
                <a:srgbClr val="808080"/>
              </a:solidFill>
              <a:latin typeface="Source Sans Pro"/>
              <a:ea typeface="Source Sans Pro"/>
            </a:endParaRPr>
          </a:p>
          <a:p>
            <a:r>
              <a:rPr lang="fr-FR" sz="2000" b="0" dirty="0">
                <a:solidFill>
                  <a:schemeClr val="tx1"/>
                </a:solidFill>
                <a:latin typeface="Source Sans Pro"/>
                <a:ea typeface="Source Sans Pro"/>
              </a:rPr>
              <a:t>Il est proposé au Conseil municipal : </a:t>
            </a:r>
          </a:p>
          <a:p>
            <a:r>
              <a:rPr lang="fr-FR" sz="2000" b="0">
                <a:solidFill>
                  <a:schemeClr val="tx1"/>
                </a:solidFill>
                <a:latin typeface="Source Sans Pro"/>
                <a:ea typeface="Source Sans Pro"/>
              </a:rPr>
              <a:t>- d'attribuer une subvention d’un montant de 300 € à l’Amicale Laïque </a:t>
            </a:r>
            <a:r>
              <a:rPr lang="fr-FR" sz="2000" b="0" dirty="0">
                <a:solidFill>
                  <a:schemeClr val="tx1"/>
                </a:solidFill>
                <a:latin typeface="Source Sans Pro"/>
                <a:ea typeface="Source Sans Pro"/>
              </a:rPr>
              <a:t>Echirolles Eybens Tennis de table.</a:t>
            </a:r>
          </a:p>
          <a:p>
            <a:endParaRPr lang="fr-FR" sz="3000" b="0" dirty="0">
              <a:solidFill>
                <a:schemeClr val="tx1"/>
              </a:solidFill>
            </a:endParaRPr>
          </a:p>
        </p:txBody>
      </p:sp>
    </p:spTree>
    <p:extLst>
      <p:ext uri="{BB962C8B-B14F-4D97-AF65-F5344CB8AC3E}">
        <p14:creationId xmlns:p14="http://schemas.microsoft.com/office/powerpoint/2010/main" val="1231547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97655" y="1482572"/>
            <a:ext cx="2778711"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DEL20240215_15 EDUCATION, SPORT </a:t>
            </a:r>
            <a:r>
              <a:rPr lang="fr-FR" sz="2000" b="1" i="0">
                <a:solidFill>
                  <a:schemeClr val="bg1"/>
                </a:solidFill>
                <a:effectLst/>
                <a:latin typeface="Source Sans Pro"/>
                <a:ea typeface="Source Sans Pro"/>
              </a:rPr>
              <a:t>ET </a:t>
            </a:r>
            <a:r>
              <a:rPr lang="fr-FR" sz="2000" b="1">
                <a:solidFill>
                  <a:schemeClr val="bg1"/>
                </a:solidFill>
                <a:latin typeface="Source Sans Pro"/>
                <a:ea typeface="Source Sans Pro"/>
              </a:rPr>
              <a:t>CULTURE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t>
            </a:r>
            <a:endParaRPr lang="fr-FR" b="1">
              <a:solidFill>
                <a:schemeClr val="bg1"/>
              </a:solidFill>
            </a:endParaRPr>
          </a:p>
          <a:p>
            <a:pPr algn="ctr">
              <a:buNone/>
            </a:pPr>
            <a:r>
              <a:rPr lang="fr-FR" sz="2000" b="1">
                <a:solidFill>
                  <a:schemeClr val="bg1"/>
                </a:solidFill>
                <a:latin typeface="Source Sans Pro"/>
                <a:ea typeface="Source Sans Pro"/>
              </a:rPr>
              <a:t>Convention de partenariat avec l’Entente Athlétique de Grenoble à l’occasion de l’organisation </a:t>
            </a:r>
            <a:r>
              <a:rPr lang="fr-FR" sz="2000" b="1" i="0">
                <a:solidFill>
                  <a:schemeClr val="bg1"/>
                </a:solidFill>
                <a:effectLst/>
                <a:latin typeface="Source Sans Pro"/>
                <a:ea typeface="Source Sans Pro"/>
              </a:rPr>
              <a:t>de la </a:t>
            </a:r>
            <a:r>
              <a:rPr lang="fr-FR" sz="2000" b="1">
                <a:solidFill>
                  <a:schemeClr val="bg1"/>
                </a:solidFill>
                <a:latin typeface="Source Sans Pro"/>
                <a:ea typeface="Source Sans Pro"/>
              </a:rPr>
              <a:t>course pédestre </a:t>
            </a:r>
            <a:r>
              <a:rPr lang="fr-FR" sz="2000" b="1" i="0">
                <a:solidFill>
                  <a:schemeClr val="bg1"/>
                </a:solidFill>
                <a:effectLst/>
                <a:latin typeface="Source Sans Pro"/>
                <a:ea typeface="Source Sans Pro"/>
              </a:rPr>
              <a:t>Grenoble </a:t>
            </a:r>
            <a:r>
              <a:rPr lang="fr-FR" sz="2000" b="1">
                <a:solidFill>
                  <a:schemeClr val="bg1"/>
                </a:solidFill>
                <a:latin typeface="Source Sans Pro"/>
                <a:ea typeface="Source Sans Pro"/>
              </a:rPr>
              <a:t>Vizille le 7 avril 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46159" y="407729"/>
            <a:ext cx="8345983" cy="575775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rPr>
              <a:t>Le dimanche 7 avril 2024, le Grenoble-Vizille partira à nouveau </a:t>
            </a:r>
            <a:r>
              <a:rPr lang="fr-FR" sz="3000" b="0">
                <a:solidFill>
                  <a:schemeClr val="tx1"/>
                </a:solidFill>
                <a:latin typeface="Source Sans Pro"/>
                <a:ea typeface="Source Sans Pro"/>
              </a:rPr>
              <a:t>d'Eybens.</a:t>
            </a:r>
            <a:endParaRPr lang="en-US">
              <a:solidFill>
                <a:schemeClr val="tx1"/>
              </a:solidFill>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Les parcours chronométrés de 20 et 30km partiront du gymnase Roger </a:t>
            </a:r>
            <a:r>
              <a:rPr lang="fr-FR" sz="3000" b="0">
                <a:solidFill>
                  <a:schemeClr val="tx1"/>
                </a:solidFill>
                <a:latin typeface="Source Sans Pro"/>
                <a:ea typeface="Source Sans Pro"/>
              </a:rPr>
              <a:t>Journet à la place de la salle des Fêtes en travaux.</a:t>
            </a:r>
            <a:endParaRPr lang="fr-FR">
              <a:solidFill>
                <a:schemeClr val="tx1"/>
              </a:solidFill>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Les participants rejoindront ensuite Bresson puis Vizille par des sentiers balisés et sécurisés.</a:t>
            </a:r>
            <a:endParaRPr lang="fr-FR">
              <a:solidFill>
                <a:schemeClr val="tx1"/>
              </a:solidFill>
            </a:endParaRPr>
          </a:p>
          <a:p>
            <a:endParaRPr lang="fr-FR" sz="3000" b="0" dirty="0">
              <a:solidFill>
                <a:schemeClr val="tx1"/>
              </a:solidFill>
              <a:latin typeface="Source Sans Pro"/>
              <a:ea typeface="Source Sans Pro"/>
            </a:endParaRPr>
          </a:p>
          <a:p>
            <a:r>
              <a:rPr lang="fr-FR" sz="3000" b="0">
                <a:solidFill>
                  <a:schemeClr val="tx1"/>
                </a:solidFill>
                <a:latin typeface="Source Sans Pro"/>
                <a:ea typeface="Source Sans Pro"/>
              </a:rPr>
              <a:t>Cet événement sportif reste le rendez-vous running du printemps grenoblois et il est ouvert à tous avec des formules adaptées à tous les âges et tous les niveaux de pratique :</a:t>
            </a:r>
            <a:endParaRPr lang="fr-FR"/>
          </a:p>
          <a:p>
            <a:r>
              <a:rPr lang="fr-FR" sz="3000" b="0">
                <a:solidFill>
                  <a:schemeClr val="tx1"/>
                </a:solidFill>
                <a:latin typeface="Source Sans Pro"/>
                <a:ea typeface="Source Sans Pro"/>
              </a:rPr>
              <a:t>- Randonnée de 15km et de 20km au départ d’Eybens</a:t>
            </a:r>
            <a:r>
              <a:rPr lang="fr-FR" sz="3000" b="0" dirty="0">
                <a:solidFill>
                  <a:schemeClr val="tx1"/>
                </a:solidFill>
                <a:latin typeface="Source Sans Pro"/>
                <a:ea typeface="Source Sans Pro"/>
              </a:rPr>
              <a:t> et 10km au départ de Jarrie</a:t>
            </a:r>
            <a:endParaRPr lang="fr-FR" dirty="0">
              <a:solidFill>
                <a:schemeClr val="tx1"/>
              </a:solidFill>
            </a:endParaRPr>
          </a:p>
          <a:p>
            <a:r>
              <a:rPr lang="fr-FR" sz="3000" b="0">
                <a:solidFill>
                  <a:schemeClr val="tx1"/>
                </a:solidFill>
                <a:latin typeface="Source Sans Pro"/>
                <a:ea typeface="Source Sans Pro"/>
              </a:rPr>
              <a:t>- Trail de 30km</a:t>
            </a:r>
            <a:endParaRPr lang="fr-FR"/>
          </a:p>
          <a:p>
            <a:r>
              <a:rPr lang="fr-FR" sz="3000" b="0">
                <a:solidFill>
                  <a:schemeClr val="tx1"/>
                </a:solidFill>
                <a:latin typeface="Source Sans Pro"/>
                <a:ea typeface="Source Sans Pro"/>
              </a:rPr>
              <a:t>- Course de 20km en solo ou en duo</a:t>
            </a:r>
            <a:endParaRPr lang="fr-FR"/>
          </a:p>
          <a:p>
            <a:r>
              <a:rPr lang="fr-FR" sz="3000" b="0" dirty="0">
                <a:solidFill>
                  <a:schemeClr val="tx1"/>
                </a:solidFill>
                <a:latin typeface="Source Sans Pro"/>
                <a:ea typeface="Source Sans Pro"/>
              </a:rPr>
              <a:t>- Course enfants à l’arrivée au château de Vizille</a:t>
            </a:r>
            <a:endParaRPr lang="fr-FR" dirty="0">
              <a:solidFill>
                <a:schemeClr val="tx1"/>
              </a:solidFill>
            </a:endParaRPr>
          </a:p>
          <a:p>
            <a:endParaRPr lang="fr-FR" sz="3000" b="0" dirty="0">
              <a:solidFill>
                <a:schemeClr val="tx1"/>
              </a:solidFill>
              <a:latin typeface="Source Sans Pro"/>
              <a:ea typeface="Source Sans Pro"/>
            </a:endParaRPr>
          </a:p>
          <a:p>
            <a:r>
              <a:rPr lang="fr-FR" sz="3000" b="0">
                <a:solidFill>
                  <a:schemeClr val="tx1"/>
                </a:solidFill>
                <a:latin typeface="Source Sans Pro"/>
                <a:ea typeface="Source Sans Pro"/>
              </a:rPr>
              <a:t>En raison de l’impact positif sur l’image de la commune, la Ville d’Eybens souhaite accompagner l'organisation en participant au projet et en engageant des moyens humains et matériels dont la mise à disposition gratuite du gymnase du samedi 6 avril au dimanche 7 avril 2024 de la même façon que les années 2022 et 2023.</a:t>
            </a:r>
            <a:endParaRPr lang="fr-FR"/>
          </a:p>
          <a:p>
            <a:endParaRPr lang="fr-FR" sz="3000" b="0" dirty="0">
              <a:solidFill>
                <a:schemeClr val="tx1"/>
              </a:solidFill>
              <a:latin typeface="Source Sans Pro"/>
              <a:ea typeface="Source Sans Pro"/>
            </a:endParaRPr>
          </a:p>
          <a:p>
            <a:r>
              <a:rPr lang="fr-FR" sz="3000" b="0">
                <a:solidFill>
                  <a:schemeClr val="tx1"/>
                </a:solidFill>
                <a:latin typeface="Source Sans Pro"/>
                <a:ea typeface="Source Sans Pro"/>
              </a:rPr>
              <a:t>Pour cela, une convention de partenariat est conclue entre la commune et l’association organisatrice avec Idée Alpes comme prestataire technique.</a:t>
            </a:r>
            <a:endParaRPr lang="fr-FR"/>
          </a:p>
        </p:txBody>
      </p:sp>
    </p:spTree>
    <p:extLst>
      <p:ext uri="{BB962C8B-B14F-4D97-AF65-F5344CB8AC3E}">
        <p14:creationId xmlns:p14="http://schemas.microsoft.com/office/powerpoint/2010/main" val="272215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99301" y="1758288"/>
            <a:ext cx="2743199" cy="4986174"/>
          </a:xfrm>
        </p:spPr>
        <p:txBody>
          <a:bodyPr vert="horz" lIns="91440" tIns="45720" rIns="91440" bIns="45720" rtlCol="0" anchor="t">
            <a:noAutofit/>
          </a:bodyPr>
          <a:lstStyle/>
          <a:p>
            <a:pPr marL="0" indent="0" algn="ctr">
              <a:buNone/>
            </a:pPr>
            <a:br>
              <a:rPr lang="fr-FR" sz="2000" b="1" i="0">
                <a:effectLst/>
              </a:rPr>
            </a:br>
            <a:r>
              <a:rPr lang="fr-FR" sz="2000" b="1">
                <a:solidFill>
                  <a:schemeClr val="bg1"/>
                </a:solidFill>
                <a:latin typeface="Source Sans Pro"/>
                <a:ea typeface="Source Sans Pro"/>
              </a:rPr>
              <a:t>DEL20240215_16 PATRIMOINE </a:t>
            </a:r>
            <a:r>
              <a:rPr lang="fr-FR" sz="2000" b="1" i="0">
                <a:solidFill>
                  <a:schemeClr val="bg1"/>
                </a:solidFill>
                <a:effectLst/>
                <a:latin typeface="Source Sans Pro"/>
                <a:ea typeface="Source Sans Pro"/>
              </a:rPr>
              <a:t>–</a:t>
            </a:r>
            <a:endParaRPr lang="fr-FR" b="1">
              <a:solidFill>
                <a:schemeClr val="bg1"/>
              </a:solidFill>
            </a:endParaRPr>
          </a:p>
          <a:p>
            <a:pPr marL="0" indent="0" algn="ctr">
              <a:buNone/>
            </a:pPr>
            <a:r>
              <a:rPr lang="fr-FR" sz="2000" b="1">
                <a:solidFill>
                  <a:schemeClr val="bg1"/>
                </a:solidFill>
                <a:latin typeface="Source Sans Pro"/>
                <a:ea typeface="Source Sans Pro"/>
              </a:rPr>
              <a:t> RAPPORT DE GESTION DE LA SPL D’EFFICACITE ENERGETIQUE OSER POUR L’EXERCICE 2022</a:t>
            </a:r>
            <a:endParaRPr lang="fr-FR" b="1">
              <a:solidFill>
                <a:schemeClr val="bg1"/>
              </a:solidFill>
            </a:endParaRPr>
          </a:p>
        </p:txBody>
      </p:sp>
      <p:sp>
        <p:nvSpPr>
          <p:cNvPr id="5" name="TextBox 4">
            <a:extLst>
              <a:ext uri="{FF2B5EF4-FFF2-40B4-BE49-F238E27FC236}">
                <a16:creationId xmlns:a16="http://schemas.microsoft.com/office/drawing/2014/main" id="{229141CE-1F11-A1CB-6AAB-59251F7BBB3F}"/>
              </a:ext>
            </a:extLst>
          </p:cNvPr>
          <p:cNvSpPr txBox="1"/>
          <p:nvPr/>
        </p:nvSpPr>
        <p:spPr>
          <a:xfrm>
            <a:off x="3188111" y="435077"/>
            <a:ext cx="8667135" cy="6294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300" b="1" dirty="0">
                <a:latin typeface="Source Sans Pro"/>
                <a:ea typeface="Source Sans Pro"/>
              </a:rPr>
              <a:t>La Ville d’Eybens est actionnaire de la Société Publique Locale OSER depuis 2015, et à ce titre, en application de l’article </a:t>
            </a:r>
          </a:p>
          <a:p>
            <a:pPr algn="just"/>
            <a:r>
              <a:rPr lang="fr-FR" sz="1300" b="1" dirty="0">
                <a:latin typeface="Source Sans Pro"/>
                <a:ea typeface="Source Sans Pro"/>
              </a:rPr>
              <a:t>1524-4 du Code Général des Collectivités Territoriales, le Conseil Municipal de la Ville doit prendre acte du rapport de </a:t>
            </a:r>
          </a:p>
          <a:p>
            <a:pPr algn="just"/>
            <a:r>
              <a:rPr lang="fr-FR" sz="1300" b="1" dirty="0">
                <a:latin typeface="Source Sans Pro"/>
                <a:ea typeface="Source Sans Pro"/>
              </a:rPr>
              <a:t>gestion 2022 de la société</a:t>
            </a:r>
            <a:r>
              <a:rPr lang="fr-FR" sz="1300" dirty="0">
                <a:latin typeface="Source Sans Pro"/>
                <a:ea typeface="Source Sans Pro"/>
              </a:rPr>
              <a:t>. </a:t>
            </a:r>
          </a:p>
          <a:p>
            <a:pPr algn="just"/>
            <a:endParaRPr lang="en-US" sz="1300" dirty="0">
              <a:latin typeface="Source Sans Pro"/>
              <a:ea typeface="Source Sans Pro"/>
              <a:cs typeface="Calibri"/>
            </a:endParaRPr>
          </a:p>
          <a:p>
            <a:pPr algn="just"/>
            <a:r>
              <a:rPr lang="fr-FR" sz="1300" dirty="0">
                <a:latin typeface="Source Sans Pro"/>
                <a:ea typeface="Source Sans Pro"/>
              </a:rPr>
              <a:t>La Société Publique Locale OSER a pour objectif d’accompagner ses actionnaires dans la mise en œuvre de leurs politiques </a:t>
            </a:r>
          </a:p>
          <a:p>
            <a:pPr algn="just"/>
            <a:r>
              <a:rPr lang="fr-FR" sz="1300" dirty="0">
                <a:latin typeface="Source Sans Pro"/>
                <a:ea typeface="Source Sans Pro"/>
              </a:rPr>
              <a:t>et de leurs projets dans le domaine de la rénovation énergétique de leurs patrimoines. Dans ce cadre, la Ville d’Eybens a </a:t>
            </a:r>
          </a:p>
          <a:p>
            <a:pPr algn="just"/>
            <a:r>
              <a:rPr lang="fr-FR" sz="1300" dirty="0">
                <a:latin typeface="Source Sans Pro"/>
                <a:ea typeface="Source Sans Pro"/>
              </a:rPr>
              <a:t>confié à la Société Publique Locale OSER la maîtrise d’ouvrage du chantier de rénovation énergétique du quartier de </a:t>
            </a:r>
          </a:p>
          <a:p>
            <a:pPr algn="just"/>
            <a:r>
              <a:rPr lang="fr-FR" sz="1300" dirty="0">
                <a:latin typeface="Source Sans Pro"/>
                <a:ea typeface="Source Sans Pro"/>
              </a:rPr>
              <a:t>l’École du Bourg (école primaire, école maternelle, salle des fêtes, chaufferie bois).</a:t>
            </a:r>
          </a:p>
          <a:p>
            <a:pPr algn="just"/>
            <a:endParaRPr lang="en-US" sz="1300" dirty="0">
              <a:latin typeface="Source Sans Pro"/>
              <a:ea typeface="Source Sans Pro"/>
              <a:cs typeface="Calibri"/>
            </a:endParaRPr>
          </a:p>
          <a:p>
            <a:pPr algn="just"/>
            <a:r>
              <a:rPr lang="fr-FR" sz="1300" dirty="0">
                <a:latin typeface="Source Sans Pro"/>
                <a:ea typeface="Source Sans Pro"/>
              </a:rPr>
              <a:t>Les principales informations à retenir du rapport de gestion 2022 de la Société Publique Locale OSER sont :</a:t>
            </a:r>
          </a:p>
          <a:p>
            <a:pPr algn="just"/>
            <a:endParaRPr lang="fr-FR" sz="1300" dirty="0">
              <a:latin typeface="Source Sans Pro"/>
              <a:ea typeface="Source Sans Pro"/>
            </a:endParaRPr>
          </a:p>
          <a:p>
            <a:pPr algn="just"/>
            <a:r>
              <a:rPr lang="fr-FR" sz="1300" dirty="0">
                <a:latin typeface="Source Sans Pro"/>
                <a:ea typeface="Source Sans Pro"/>
              </a:rPr>
              <a:t>* Maintien de l’actionnariat et des activités : </a:t>
            </a:r>
          </a:p>
          <a:p>
            <a:pPr algn="just"/>
            <a:r>
              <a:rPr lang="fr-FR" sz="1300" dirty="0">
                <a:latin typeface="Source Sans Pro"/>
                <a:ea typeface="Source Sans Pro"/>
              </a:rPr>
              <a:t>- Entrée de 3 nouveaux actionnaires : ville de Caluire et Cuire, ville de Corbas, département du Puy de Dôme (soit 35 actionnaires au total)</a:t>
            </a:r>
          </a:p>
          <a:p>
            <a:pPr algn="just"/>
            <a:r>
              <a:rPr lang="fr-FR" sz="1300" dirty="0">
                <a:latin typeface="Source Sans Pro"/>
                <a:ea typeface="Source Sans Pro"/>
              </a:rPr>
              <a:t>- Maintien des activités amonts : audits énergétiques, rédactions de programmes de travaux (16 marchés signés en 2022, comme en 2021)</a:t>
            </a:r>
          </a:p>
          <a:p>
            <a:pPr algn="just"/>
            <a:r>
              <a:rPr lang="fr-FR" sz="1300" dirty="0">
                <a:latin typeface="Source Sans Pro"/>
                <a:ea typeface="Source Sans Pro"/>
              </a:rPr>
              <a:t>- Maintien des activités opérationnelles : conception/réalisation de travaux en mandats de MOA (7 mandats signés 2021, 6 en2022)</a:t>
            </a:r>
          </a:p>
          <a:p>
            <a:pPr algn="just"/>
            <a:endParaRPr lang="fr-FR" sz="1300" dirty="0">
              <a:latin typeface="Source Sans Pro"/>
              <a:ea typeface="Source Sans Pro"/>
            </a:endParaRPr>
          </a:p>
          <a:p>
            <a:pPr algn="just"/>
            <a:r>
              <a:rPr lang="fr-FR" sz="1300" dirty="0">
                <a:latin typeface="Source Sans Pro"/>
                <a:ea typeface="Source Sans Pro"/>
              </a:rPr>
              <a:t>* Le résultat d’exploitation s’approche de l’équilibre :</a:t>
            </a:r>
            <a:endParaRPr lang="fr-FR" dirty="0">
              <a:latin typeface="Source Sans Pro"/>
              <a:ea typeface="Source Sans Pro"/>
            </a:endParaRPr>
          </a:p>
          <a:p>
            <a:pPr algn="just"/>
            <a:r>
              <a:rPr lang="fr-FR" sz="1300" dirty="0">
                <a:latin typeface="Source Sans Pro"/>
                <a:ea typeface="Source Sans Pro"/>
              </a:rPr>
              <a:t>- Le chiffre d’affaire HT est de 1 700 803 euros (en nette diminution par rapport à 2021, il y a moins de mandats en tiers financement)</a:t>
            </a:r>
          </a:p>
          <a:p>
            <a:pPr algn="just"/>
            <a:r>
              <a:rPr lang="fr-FR" sz="1300">
                <a:latin typeface="Source Sans Pro"/>
                <a:ea typeface="Source Sans Pro"/>
              </a:rPr>
              <a:t>- Le résultat d’exploitation est de – 36 032 euros (contre -129 580 euros en 2021, en amélioration) </a:t>
            </a:r>
            <a:endParaRPr lang="fr-FR" sz="1300" dirty="0">
              <a:latin typeface="Source Sans Pro"/>
              <a:ea typeface="Source Sans Pro"/>
            </a:endParaRPr>
          </a:p>
          <a:p>
            <a:pPr algn="just"/>
            <a:r>
              <a:rPr lang="fr-FR" sz="1300">
                <a:latin typeface="Source Sans Pro"/>
                <a:ea typeface="Source Sans Pro"/>
              </a:rPr>
              <a:t>- Le bénéfice en 2022 est de 51 022 euros (contre - 82 179 euros en 2021, en amélioration)</a:t>
            </a:r>
            <a:endParaRPr lang="fr-FR" sz="1300" dirty="0">
              <a:latin typeface="Source Sans Pro"/>
              <a:ea typeface="Source Sans Pro"/>
            </a:endParaRPr>
          </a:p>
          <a:p>
            <a:pPr algn="just"/>
            <a:endParaRPr lang="en-US" sz="1300" dirty="0">
              <a:latin typeface="Source Sans Pro"/>
              <a:ea typeface="Source Sans Pro"/>
              <a:cs typeface="Calibri"/>
            </a:endParaRPr>
          </a:p>
          <a:p>
            <a:pPr algn="just"/>
            <a:r>
              <a:rPr lang="fr-FR" sz="1300" b="1">
                <a:latin typeface="Source Sans Pro"/>
                <a:ea typeface="Source Sans Pro"/>
              </a:rPr>
              <a:t>Ainsi il est proposé au Conseil Municipal de prendre acte du rapport de gestion 2022 de la Société Publique Locale OSER</a:t>
            </a:r>
            <a:endParaRPr lang="fr-FR" sz="1300" b="1" dirty="0">
              <a:latin typeface="Source Sans Pro"/>
              <a:ea typeface="Source Sans Pro"/>
            </a:endParaRPr>
          </a:p>
          <a:p>
            <a:pPr algn="just"/>
            <a:r>
              <a:rPr lang="fr-FR" sz="1300" b="1">
                <a:latin typeface="Source Sans Pro"/>
                <a:ea typeface="Source Sans Pro"/>
              </a:rPr>
              <a:t>(le rapport vous a été fourni en annexe)</a:t>
            </a:r>
          </a:p>
        </p:txBody>
      </p:sp>
    </p:spTree>
    <p:extLst>
      <p:ext uri="{BB962C8B-B14F-4D97-AF65-F5344CB8AC3E}">
        <p14:creationId xmlns:p14="http://schemas.microsoft.com/office/powerpoint/2010/main" val="387215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06533" y="1784412"/>
            <a:ext cx="2743200"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DEL20240215_17 PATRIMOINE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Service Public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l’Efficacité Energétique métropolitain dédié aux communes (SPEE communes)</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70146" y="53960"/>
            <a:ext cx="8306336" cy="6382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dirty="0">
                <a:solidFill>
                  <a:srgbClr val="000000"/>
                </a:solidFill>
                <a:latin typeface="Calibri"/>
                <a:ea typeface="Calibri"/>
                <a:cs typeface="Calibri"/>
              </a:rPr>
              <a:t>La Métropole, dans le cadre du service public de l’efficacité énergétique, propose aux communes un accompagnement dédié à la transition énergétique de leur patrimoine appelé « SPEE communes ». </a:t>
            </a:r>
            <a:endParaRPr lang="fr-FR" sz="2000" b="0" dirty="0">
              <a:cs typeface="Calibri"/>
            </a:endParaRPr>
          </a:p>
          <a:p>
            <a:pPr algn="just"/>
            <a:endParaRPr lang="fr-FR" sz="2000" b="0" dirty="0">
              <a:solidFill>
                <a:srgbClr val="000000"/>
              </a:solidFill>
              <a:latin typeface="Calibri"/>
              <a:ea typeface="Calibri"/>
              <a:cs typeface="Calibri"/>
            </a:endParaRPr>
          </a:p>
          <a:p>
            <a:pPr algn="just"/>
            <a:r>
              <a:rPr lang="fr-FR" sz="2000" b="0" dirty="0">
                <a:solidFill>
                  <a:srgbClr val="000000"/>
                </a:solidFill>
                <a:latin typeface="Calibri"/>
                <a:ea typeface="Calibri"/>
                <a:cs typeface="Calibri"/>
              </a:rPr>
              <a:t>L’objectif est d’impulser et de faciliter la mise en route des actions d’efficacité et sobriété énergétique, en visant la qualité et la performance des projets, compatibles avec l’ambition du schéma directeur énergie, et portant sur l’ensemble du patrimoine communal : bâtiments, éclairage public et véhicules.</a:t>
            </a:r>
            <a:endParaRPr lang="fr-FR" sz="2000" b="0"/>
          </a:p>
          <a:p>
            <a:pPr algn="just"/>
            <a:endParaRPr lang="fr-FR" sz="2000" b="0" dirty="0">
              <a:solidFill>
                <a:srgbClr val="000000"/>
              </a:solidFill>
              <a:latin typeface="Calibri"/>
              <a:ea typeface="Calibri, serif"/>
              <a:cs typeface="Calibri"/>
            </a:endParaRPr>
          </a:p>
          <a:p>
            <a:pPr algn="just"/>
            <a:r>
              <a:rPr lang="fr-FR" sz="2000" b="0" dirty="0">
                <a:solidFill>
                  <a:srgbClr val="000000"/>
                </a:solidFill>
                <a:latin typeface="Calibri, serif"/>
                <a:ea typeface="Calibri, serif"/>
                <a:cs typeface="Calibri, serif"/>
              </a:rPr>
              <a:t>La Métropole confie la mise en œuvre de ces services destinés aux communes à la SPL ALEC de la grande région grenobloise, via un marché public. Les communes doivent être actionnaires de la SPL ALEC pour bénéficier de ses prestations. </a:t>
            </a:r>
            <a:endParaRPr lang="fr-FR" sz="2000" b="0" dirty="0"/>
          </a:p>
          <a:p>
            <a:pPr algn="just"/>
            <a:endParaRPr lang="fr-FR" sz="2000" b="0" dirty="0">
              <a:solidFill>
                <a:srgbClr val="000000"/>
              </a:solidFill>
              <a:latin typeface="Calibri, serif"/>
              <a:ea typeface="Calibri, serif"/>
              <a:cs typeface="Calibri, serif"/>
            </a:endParaRPr>
          </a:p>
          <a:p>
            <a:pPr algn="just"/>
            <a:r>
              <a:rPr lang="fr-FR" sz="2000" b="0" dirty="0">
                <a:solidFill>
                  <a:srgbClr val="000000"/>
                </a:solidFill>
                <a:latin typeface="Calibri, serif"/>
                <a:ea typeface="Calibri, serif"/>
                <a:cs typeface="Calibri, serif"/>
              </a:rPr>
              <a:t>Les communes conventionnent avec la Métropole pour bénéficier du « SPEE communes », et participent financièrement pour une partie des services</a:t>
            </a:r>
          </a:p>
          <a:p>
            <a:pPr algn="just"/>
            <a:r>
              <a:rPr lang="fr-FR" sz="2000" b="0" dirty="0">
                <a:solidFill>
                  <a:srgbClr val="000000"/>
                </a:solidFill>
                <a:latin typeface="Calibri, serif"/>
                <a:ea typeface="Calibri, serif"/>
                <a:cs typeface="Calibri, serif"/>
              </a:rPr>
              <a:t>Il s’agit donc de renouveler cette convention pour la période 2024-2027</a:t>
            </a:r>
          </a:p>
          <a:p>
            <a:pPr algn="just"/>
            <a:endParaRPr lang="fr-FR" sz="2000" b="0">
              <a:solidFill>
                <a:srgbClr val="000000"/>
              </a:solidFill>
              <a:latin typeface="Calibri, serif"/>
              <a:ea typeface="Calibri, serif"/>
              <a:cs typeface="Calibri, serif"/>
            </a:endParaRPr>
          </a:p>
          <a:p>
            <a:pPr algn="just"/>
            <a:endParaRPr lang="fr-FR" sz="2000" b="0" dirty="0">
              <a:solidFill>
                <a:schemeClr val="tx1"/>
              </a:solidFill>
              <a:latin typeface="Calibri, serif"/>
            </a:endParaRPr>
          </a:p>
        </p:txBody>
      </p:sp>
    </p:spTree>
    <p:extLst>
      <p:ext uri="{BB962C8B-B14F-4D97-AF65-F5344CB8AC3E}">
        <p14:creationId xmlns:p14="http://schemas.microsoft.com/office/powerpoint/2010/main" val="368971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A13E37-7A8F-5684-33C9-081BDE6CD3D1}"/>
              </a:ext>
            </a:extLst>
          </p:cNvPr>
          <p:cNvSpPr>
            <a:spLocks noGrp="1"/>
          </p:cNvSpPr>
          <p:nvPr>
            <p:ph idx="1"/>
          </p:nvPr>
        </p:nvSpPr>
        <p:spPr>
          <a:xfrm>
            <a:off x="3358292" y="995301"/>
            <a:ext cx="8306403" cy="5198235"/>
          </a:xfrm>
        </p:spPr>
        <p:txBody>
          <a:bodyPr vert="horz" lIns="91440" tIns="45720" rIns="91440" bIns="45720" rtlCol="0" anchor="t">
            <a:normAutofit/>
          </a:bodyPr>
          <a:lstStyle/>
          <a:p>
            <a:pPr algn="just">
              <a:spcBef>
                <a:spcPct val="0"/>
              </a:spcBef>
            </a:pPr>
            <a:r>
              <a:rPr lang="fr-FR" sz="2000">
                <a:latin typeface="Calibri"/>
                <a:ea typeface="Calibri"/>
                <a:cs typeface="Calibri"/>
              </a:rPr>
              <a:t>Le « SPEE communes » est structuré selon 3 grandes typologies de services : </a:t>
            </a:r>
            <a:endParaRPr lang="en-US" sz="2000">
              <a:solidFill>
                <a:srgbClr val="808080"/>
              </a:solidFill>
              <a:latin typeface="Calibri"/>
              <a:ea typeface="Calibri"/>
              <a:cs typeface="Calibri"/>
            </a:endParaRPr>
          </a:p>
          <a:p>
            <a:pPr marL="0" indent="0" algn="just">
              <a:spcBef>
                <a:spcPct val="0"/>
              </a:spcBef>
              <a:buNone/>
            </a:pPr>
            <a:r>
              <a:rPr lang="fr-FR" sz="2000">
                <a:latin typeface="Calibri"/>
                <a:ea typeface="Calibri"/>
                <a:cs typeface="Calibri"/>
              </a:rPr>
              <a:t> -l’accompagnement collectif( information, partage...)</a:t>
            </a:r>
            <a:endParaRPr lang="en-US" sz="2000">
              <a:solidFill>
                <a:srgbClr val="808080"/>
              </a:solidFill>
              <a:latin typeface="Calibri"/>
              <a:ea typeface="Calibri"/>
              <a:cs typeface="Calibri"/>
            </a:endParaRPr>
          </a:p>
          <a:p>
            <a:pPr marL="0" indent="0" algn="just">
              <a:spcBef>
                <a:spcPct val="0"/>
              </a:spcBef>
              <a:buNone/>
            </a:pPr>
            <a:r>
              <a:rPr lang="fr-FR" sz="2000">
                <a:latin typeface="Calibri"/>
                <a:ea typeface="Calibri"/>
                <a:cs typeface="Calibri"/>
              </a:rPr>
              <a:t> -le service métropolitain de valorisation des certificats d’économie   d’énergie CEE </a:t>
            </a:r>
            <a:endParaRPr lang="en-US" sz="2000">
              <a:solidFill>
                <a:srgbClr val="808080"/>
              </a:solidFill>
              <a:latin typeface="Calibri"/>
              <a:ea typeface="Calibri"/>
              <a:cs typeface="Calibri"/>
            </a:endParaRPr>
          </a:p>
          <a:p>
            <a:pPr marL="0" indent="0" algn="just">
              <a:spcBef>
                <a:spcPct val="0"/>
              </a:spcBef>
              <a:buNone/>
            </a:pPr>
            <a:r>
              <a:rPr lang="fr-FR" sz="2000">
                <a:latin typeface="Calibri"/>
                <a:ea typeface="Calibri"/>
                <a:cs typeface="Calibri"/>
              </a:rPr>
              <a:t> -l’accompagnement personnalisé composé du bilan énergétique avec plan d’actions et de l’accompagnement de projets « à la carte »</a:t>
            </a:r>
            <a:endParaRPr lang="fr-FR" sz="2000">
              <a:solidFill>
                <a:srgbClr val="808080"/>
              </a:solidFill>
              <a:latin typeface="Calibri"/>
              <a:ea typeface="Calibri"/>
              <a:cs typeface="Calibri"/>
            </a:endParaRPr>
          </a:p>
          <a:p>
            <a:pPr marL="0" indent="0" algn="just">
              <a:spcBef>
                <a:spcPct val="0"/>
              </a:spcBef>
              <a:buNone/>
            </a:pPr>
            <a:endParaRPr lang="fr-FR" sz="2000">
              <a:latin typeface="Calibri"/>
              <a:ea typeface="Calibri"/>
              <a:cs typeface="Calibri"/>
            </a:endParaRPr>
          </a:p>
          <a:p>
            <a:pPr marL="0" indent="0" algn="just">
              <a:spcBef>
                <a:spcPct val="0"/>
              </a:spcBef>
              <a:buNone/>
            </a:pPr>
            <a:endParaRPr lang="fr-FR" sz="2000">
              <a:latin typeface="Calibri"/>
              <a:ea typeface="Calibri"/>
              <a:cs typeface="Calibri"/>
            </a:endParaRPr>
          </a:p>
          <a:p>
            <a:pPr marL="0" indent="0" algn="just">
              <a:spcBef>
                <a:spcPct val="0"/>
              </a:spcBef>
              <a:buNone/>
            </a:pPr>
            <a:r>
              <a:rPr lang="fr-FR" sz="2000">
                <a:solidFill>
                  <a:srgbClr val="000000"/>
                </a:solidFill>
                <a:latin typeface="Calibri"/>
                <a:ea typeface="Calibri"/>
                <a:cs typeface="Calibri"/>
              </a:rPr>
              <a:t>Il est demandé au Conseil municipal </a:t>
            </a:r>
            <a:r>
              <a:rPr lang="fr-FR" sz="2000">
                <a:latin typeface="Calibri"/>
                <a:ea typeface="Calibri"/>
                <a:cs typeface="Calibri"/>
              </a:rPr>
              <a:t>d'autoriser le Maire à signer avec la Métropole de Grenoble une convention de partenariat pour bénéficier du service public d’efficacité énergétique « SPEE » dédié aux communes et à signer les attestations requises pour chacune des opérations éligibles pour les CEE .</a:t>
            </a:r>
            <a:endParaRPr lang="fr-FR"/>
          </a:p>
        </p:txBody>
      </p:sp>
      <p:sp>
        <p:nvSpPr>
          <p:cNvPr id="4" name="Espace réservé du contenu 3">
            <a:extLst>
              <a:ext uri="{FF2B5EF4-FFF2-40B4-BE49-F238E27FC236}">
                <a16:creationId xmlns:a16="http://schemas.microsoft.com/office/drawing/2014/main" id="{A168DF05-E94A-E169-1890-787FA3812E00}"/>
              </a:ext>
            </a:extLst>
          </p:cNvPr>
          <p:cNvSpPr>
            <a:spLocks noGrp="1"/>
          </p:cNvSpPr>
          <p:nvPr>
            <p:ph idx="13"/>
          </p:nvPr>
        </p:nvSpPr>
        <p:spPr/>
        <p:txBody>
          <a:bodyPr vert="horz" lIns="91440" tIns="45720" rIns="91440" bIns="45720" rtlCol="0" anchor="t">
            <a:normAutofit/>
          </a:bodyPr>
          <a:lstStyle/>
          <a:p>
            <a:pPr marL="228600" indent="-228600" algn="ctr"/>
            <a:r>
              <a:rPr lang="fr-FR">
                <a:solidFill>
                  <a:schemeClr val="bg1"/>
                </a:solidFill>
                <a:latin typeface="Source Sans Pro"/>
                <a:ea typeface="Source Sans Pro"/>
              </a:rPr>
              <a:t>DEL20240215_17 PATRIMOINE –</a:t>
            </a:r>
            <a:endParaRPr lang="fr-FR" b="0">
              <a:solidFill>
                <a:schemeClr val="bg1"/>
              </a:solidFill>
              <a:latin typeface="Source Sans Pro"/>
              <a:ea typeface="Source Sans Pro"/>
            </a:endParaRPr>
          </a:p>
          <a:p>
            <a:pPr marL="228600" indent="-228600" algn="ctr"/>
            <a:r>
              <a:rPr lang="fr-FR">
                <a:solidFill>
                  <a:schemeClr val="bg1"/>
                </a:solidFill>
                <a:latin typeface="Source Sans Pro"/>
                <a:ea typeface="Source Sans Pro"/>
              </a:rPr>
              <a:t> Service Public de l’Efficacité Energétique métropolitain dédié aux communes (SPEE communes)</a:t>
            </a:r>
          </a:p>
        </p:txBody>
      </p:sp>
    </p:spTree>
    <p:extLst>
      <p:ext uri="{BB962C8B-B14F-4D97-AF65-F5344CB8AC3E}">
        <p14:creationId xmlns:p14="http://schemas.microsoft.com/office/powerpoint/2010/main" val="3578343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22736" y="1955671"/>
            <a:ext cx="2743201" cy="2530841"/>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DEL20240215_18 PATRIMOINE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Action des Collectivités Territoriales pour l’Efficacité Energétique (ACTEE)</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52621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dirty="0">
                <a:solidFill>
                  <a:schemeClr val="tx1"/>
                </a:solidFill>
                <a:latin typeface="Calibri"/>
                <a:ea typeface="Calibri"/>
                <a:cs typeface="Calibri"/>
              </a:rPr>
              <a:t>La Fédération Nationale des Collectivités et des Régies est porteuse d’un programme “CEE ACTEE 2” apportant un financement, via des appels à projets, aux collectivités lauréates pour mettre en œuvre des actions en matière d’efficacité énergétique.</a:t>
            </a:r>
            <a:endParaRPr lang="fr-FR" sz="2000">
              <a:solidFill>
                <a:schemeClr val="tx1"/>
              </a:solidFill>
            </a:endParaRPr>
          </a:p>
          <a:p>
            <a:pPr algn="just"/>
            <a:endParaRPr lang="en-US" sz="2000"/>
          </a:p>
          <a:p>
            <a:pPr algn="just"/>
            <a:r>
              <a:rPr lang="fr-FR" sz="2000" b="0" dirty="0">
                <a:solidFill>
                  <a:schemeClr val="tx1"/>
                </a:solidFill>
                <a:latin typeface="Calibri"/>
                <a:ea typeface="Calibri"/>
                <a:cs typeface="Calibri"/>
              </a:rPr>
              <a:t>Porté par la SPL OSER, un groupement de territoire composé de plusieurs Villes dont Eybens et Grenoble a déposé une candidature commune, candidature retenue par le Jury du Programme ACTEE.</a:t>
            </a:r>
            <a:br>
              <a:rPr lang="en-US" dirty="0"/>
            </a:br>
            <a:endParaRPr lang="en-US" sz="2000"/>
          </a:p>
          <a:p>
            <a:pPr algn="just"/>
            <a:r>
              <a:rPr lang="fr-FR" sz="2000" b="0" dirty="0">
                <a:solidFill>
                  <a:schemeClr val="tx1"/>
                </a:solidFill>
                <a:latin typeface="Calibri"/>
                <a:ea typeface="Calibri"/>
                <a:cs typeface="Calibri"/>
              </a:rPr>
              <a:t>Les dépenses et aides prévisionnelles retenues dans la candidature Eybinoise concernent, pour les années 2022 et 2023, les audits énergétiques pour l’Odyssée et l'Hôtel de ville.</a:t>
            </a:r>
            <a:br>
              <a:rPr lang="en-US" sz="2000" dirty="0"/>
            </a:br>
            <a:endParaRPr lang="en-US" sz="2000"/>
          </a:p>
          <a:p>
            <a:pPr algn="just"/>
            <a:r>
              <a:rPr lang="fr-FR" sz="2000" b="0" dirty="0">
                <a:solidFill>
                  <a:schemeClr val="tx1"/>
                </a:solidFill>
                <a:latin typeface="Calibri"/>
                <a:ea typeface="Calibri"/>
                <a:cs typeface="Calibri"/>
              </a:rPr>
              <a:t>Le total des aides sollicitées par la ville correspond à la somme de 46 464 €. </a:t>
            </a:r>
            <a:endParaRPr lang="fr-FR" sz="2000">
              <a:solidFill>
                <a:schemeClr val="tx1"/>
              </a:solidFill>
            </a:endParaRPr>
          </a:p>
          <a:p>
            <a:pPr algn="just"/>
            <a:endParaRPr lang="en-US" sz="2000"/>
          </a:p>
          <a:p>
            <a:pPr algn="just"/>
            <a:r>
              <a:rPr lang="fr-FR" sz="2000" b="0" dirty="0">
                <a:solidFill>
                  <a:schemeClr val="tx1"/>
                </a:solidFill>
                <a:latin typeface="Calibri"/>
                <a:ea typeface="Calibri"/>
                <a:cs typeface="Calibri"/>
              </a:rPr>
              <a:t>Il est proposé au conseil municipal d’autoriser le Maire à signer la convention afférente à ce financement</a:t>
            </a:r>
            <a:endParaRPr lang="fr-FR" sz="200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160558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29989-DCFB-DD9C-9265-C7FD78BEFE3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E1B9F1-72DC-9353-CF16-FA3DB8FC27AE}"/>
              </a:ext>
            </a:extLst>
          </p:cNvPr>
          <p:cNvSpPr>
            <a:spLocks noGrp="1"/>
          </p:cNvSpPr>
          <p:nvPr>
            <p:ph idx="1"/>
          </p:nvPr>
        </p:nvSpPr>
        <p:spPr>
          <a:xfrm>
            <a:off x="1784" y="1508148"/>
            <a:ext cx="2936724"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DEL20240215_19 AMENAGEMENT URBAIN ET INTERCOMMUNALITE </a:t>
            </a:r>
            <a:r>
              <a:rPr lang="fr-FR" sz="2000" b="1" i="0">
                <a:solidFill>
                  <a:schemeClr val="bg1"/>
                </a:solidFill>
                <a:effectLst/>
                <a:latin typeface="Source Sans Pro"/>
                <a:ea typeface="Source Sans Pro"/>
              </a:rPr>
              <a:t>–</a:t>
            </a:r>
            <a:endParaRPr lang="fr-FR" b="1">
              <a:solidFill>
                <a:schemeClr val="bg1"/>
              </a:solidFill>
            </a:endParaRPr>
          </a:p>
          <a:p>
            <a:pPr algn="ctr">
              <a:buNone/>
            </a:pPr>
            <a:r>
              <a:rPr lang="fr-FR" sz="2000" b="1">
                <a:solidFill>
                  <a:schemeClr val="bg1"/>
                </a:solidFill>
                <a:latin typeface="Source Sans Pro"/>
                <a:ea typeface="Source Sans Pro"/>
              </a:rPr>
              <a:t> Convention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mutualisation pour la gestion des déchets avec la commune de Poisat </a:t>
            </a:r>
            <a:endParaRPr lang="fr-FR" b="1">
              <a:solidFill>
                <a:schemeClr val="bg1"/>
              </a:solidFill>
            </a:endParaRPr>
          </a:p>
        </p:txBody>
      </p:sp>
      <p:sp>
        <p:nvSpPr>
          <p:cNvPr id="4" name="Titre 1">
            <a:extLst>
              <a:ext uri="{FF2B5EF4-FFF2-40B4-BE49-F238E27FC236}">
                <a16:creationId xmlns:a16="http://schemas.microsoft.com/office/drawing/2014/main" id="{4C91DF43-09BD-69C4-05A1-D6BB28FE695F}"/>
              </a:ext>
            </a:extLst>
          </p:cNvPr>
          <p:cNvSpPr txBox="1">
            <a:spLocks/>
          </p:cNvSpPr>
          <p:nvPr/>
        </p:nvSpPr>
        <p:spPr>
          <a:xfrm>
            <a:off x="3790370" y="133080"/>
            <a:ext cx="7864552" cy="6469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dirty="0">
                <a:solidFill>
                  <a:schemeClr val="tx1"/>
                </a:solidFill>
                <a:latin typeface="Calibri"/>
                <a:ea typeface="Calibri"/>
                <a:cs typeface="Calibri"/>
              </a:rPr>
              <a:t>Suite à la décision du Conseil métropolitain du 10 novembre 2017, les déchetteries métropolitaines ont été réservées aux particuliers </a:t>
            </a:r>
            <a:endParaRPr lang="fr-FR" sz="2000" dirty="0">
              <a:solidFill>
                <a:schemeClr val="tx1"/>
              </a:solidFill>
            </a:endParaRPr>
          </a:p>
          <a:p>
            <a:pPr algn="just"/>
            <a:endParaRPr lang="fr-FR" sz="2000" b="0">
              <a:solidFill>
                <a:schemeClr val="tx1"/>
              </a:solidFill>
              <a:latin typeface="Calibri"/>
              <a:ea typeface="Calibri"/>
              <a:cs typeface="Calibri"/>
            </a:endParaRPr>
          </a:p>
          <a:p>
            <a:pPr algn="just"/>
            <a:r>
              <a:rPr lang="fr-FR" sz="2000" b="0" dirty="0">
                <a:solidFill>
                  <a:schemeClr val="tx1"/>
                </a:solidFill>
                <a:latin typeface="Calibri"/>
                <a:ea typeface="Calibri"/>
                <a:cs typeface="Calibri"/>
              </a:rPr>
              <a:t>C’est dans ce contexte que la commune d’Eybens s’est dotée d’une déchetterie, de petite taille, permettant le stockage de déchets en attente de leur évacuation vers des centres de traitement .</a:t>
            </a:r>
            <a:endParaRPr lang="fr-FR" sz="2000" dirty="0">
              <a:solidFill>
                <a:schemeClr val="tx1"/>
              </a:solidFill>
            </a:endParaRPr>
          </a:p>
          <a:p>
            <a:pPr algn="just"/>
            <a:endParaRPr lang="fr-FR" sz="2000" b="0">
              <a:solidFill>
                <a:schemeClr val="tx1"/>
              </a:solidFill>
              <a:latin typeface="Calibri"/>
              <a:ea typeface="Calibri"/>
              <a:cs typeface="Calibri"/>
            </a:endParaRPr>
          </a:p>
          <a:p>
            <a:pPr algn="just"/>
            <a:endParaRPr lang="fr-FR" sz="2000">
              <a:solidFill>
                <a:schemeClr val="tx1"/>
              </a:solidFill>
            </a:endParaRPr>
          </a:p>
          <a:p>
            <a:pPr algn="just"/>
            <a:r>
              <a:rPr lang="fr-FR" sz="2000" b="0" dirty="0">
                <a:solidFill>
                  <a:schemeClr val="tx1"/>
                </a:solidFill>
                <a:latin typeface="Calibri"/>
                <a:ea typeface="Calibri"/>
                <a:cs typeface="Calibri"/>
              </a:rPr>
              <a:t>Afin d’optimiser le fonctionnement et l’utilisation de la nouvelle déchetterie communale créée par la ville d’Eybens, les communes d’Eybens et de Poisat entendent instaurer une convention bilatérale de mutualisation de leurs ressources et moyens dans le domaine de la gestion des déchets . Cette convention est conclue pour une période d’un an renouvelable deux fois par tacite reconduction, avec prise d’effet au 1er janvier 2024</a:t>
            </a:r>
            <a:br>
              <a:rPr lang="en-US" sz="2000" dirty="0"/>
            </a:br>
            <a:endParaRPr lang="en-US" sz="2000"/>
          </a:p>
          <a:p>
            <a:endParaRPr lang="fr-FR" sz="3000" b="0">
              <a:solidFill>
                <a:schemeClr val="tx1"/>
              </a:solidFill>
            </a:endParaRPr>
          </a:p>
        </p:txBody>
      </p:sp>
    </p:spTree>
    <p:extLst>
      <p:ext uri="{BB962C8B-B14F-4D97-AF65-F5344CB8AC3E}">
        <p14:creationId xmlns:p14="http://schemas.microsoft.com/office/powerpoint/2010/main" val="166337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B90124-5248-49AA-E066-679AA9EE11C5}"/>
              </a:ext>
            </a:extLst>
          </p:cNvPr>
          <p:cNvSpPr>
            <a:spLocks noGrp="1"/>
          </p:cNvSpPr>
          <p:nvPr>
            <p:ph idx="1"/>
          </p:nvPr>
        </p:nvSpPr>
        <p:spPr>
          <a:xfrm>
            <a:off x="3693110" y="732323"/>
            <a:ext cx="7971585" cy="5461213"/>
          </a:xfrm>
        </p:spPr>
        <p:txBody>
          <a:bodyPr vert="horz" lIns="91440" tIns="45720" rIns="91440" bIns="45720" rtlCol="0" anchor="t">
            <a:normAutofit/>
          </a:bodyPr>
          <a:lstStyle/>
          <a:p>
            <a:pPr algn="just">
              <a:spcBef>
                <a:spcPct val="0"/>
              </a:spcBef>
            </a:pPr>
            <a:r>
              <a:rPr lang="fr-FR" sz="2000" dirty="0">
                <a:latin typeface="Calibri"/>
                <a:ea typeface="Calibri"/>
                <a:cs typeface="Calibri"/>
              </a:rPr>
              <a:t>La convention concerne ainsi la réception des déchets de la commune de Poisat dans les espaces prévus à cet effet au sein de la déchetterie communale (déchets verts et tout venant hors encombrants) et leur gestion (évacuation et recyclage selon les filière dédiées) avec une dynamique de tri à la source et de recyclage des déchets </a:t>
            </a:r>
            <a:br>
              <a:rPr lang="fr-FR" sz="2000" dirty="0">
                <a:latin typeface="Calibri"/>
                <a:ea typeface="Calibri"/>
                <a:cs typeface="Calibri"/>
              </a:rPr>
            </a:br>
            <a:endParaRPr lang="en-US" sz="2000"/>
          </a:p>
          <a:p>
            <a:pPr algn="just">
              <a:spcBef>
                <a:spcPct val="0"/>
              </a:spcBef>
            </a:pPr>
            <a:r>
              <a:rPr lang="fr-FR" sz="2000" dirty="0">
                <a:latin typeface="Calibri"/>
                <a:ea typeface="Calibri"/>
                <a:cs typeface="Calibri"/>
              </a:rPr>
              <a:t>Les coûts facturés à Poisat correspondent :</a:t>
            </a:r>
            <a:endParaRPr lang="fr-FR" sz="2000" dirty="0">
              <a:solidFill>
                <a:srgbClr val="808080"/>
              </a:solidFill>
              <a:latin typeface="Calibri"/>
              <a:ea typeface="Calibri"/>
              <a:cs typeface="Calibri"/>
            </a:endParaRPr>
          </a:p>
          <a:p>
            <a:pPr marL="0" indent="0" algn="just">
              <a:spcBef>
                <a:spcPct val="0"/>
              </a:spcBef>
              <a:buNone/>
            </a:pPr>
            <a:r>
              <a:rPr lang="fr-FR" sz="2000" dirty="0">
                <a:latin typeface="Calibri"/>
                <a:ea typeface="Calibri"/>
                <a:cs typeface="Calibri"/>
              </a:rPr>
              <a:t>  -Aux frais externalisés à des entreprises spécialisées de recyclage concernant les déchets ,objets de la présente convention ,au prorata de la population de chaque commune.</a:t>
            </a:r>
            <a:endParaRPr lang="en-US" sz="2000" dirty="0">
              <a:solidFill>
                <a:srgbClr val="808080"/>
              </a:solidFill>
              <a:latin typeface="Calibri"/>
              <a:ea typeface="Calibri"/>
              <a:cs typeface="Calibri"/>
            </a:endParaRPr>
          </a:p>
          <a:p>
            <a:pPr marL="0" indent="0" algn="just">
              <a:spcBef>
                <a:spcPct val="0"/>
              </a:spcBef>
              <a:buNone/>
            </a:pPr>
            <a:r>
              <a:rPr lang="fr-FR" sz="2000" dirty="0">
                <a:latin typeface="Calibri"/>
                <a:ea typeface="Calibri"/>
                <a:cs typeface="Calibri"/>
              </a:rPr>
              <a:t>   -Aux frais de structure estimés à 15 % du montant TTC de la part du montant des frais externalisés</a:t>
            </a:r>
            <a:endParaRPr lang="en-US" sz="2000" dirty="0">
              <a:solidFill>
                <a:srgbClr val="808080"/>
              </a:solidFill>
              <a:latin typeface="Calibri"/>
              <a:ea typeface="Calibri"/>
              <a:cs typeface="Calibri"/>
            </a:endParaRPr>
          </a:p>
          <a:p>
            <a:pPr marL="0" indent="0" algn="just">
              <a:spcBef>
                <a:spcPct val="0"/>
              </a:spcBef>
              <a:buNone/>
            </a:pPr>
            <a:endParaRPr lang="fr-FR" sz="2000">
              <a:latin typeface="Calibri"/>
              <a:ea typeface="Calibri"/>
              <a:cs typeface="Calibri"/>
            </a:endParaRPr>
          </a:p>
          <a:p>
            <a:pPr algn="just">
              <a:spcBef>
                <a:spcPct val="0"/>
              </a:spcBef>
            </a:pPr>
            <a:r>
              <a:rPr lang="fr-FR" sz="2000" dirty="0">
                <a:latin typeface="Calibri"/>
                <a:ea typeface="Calibri"/>
                <a:cs typeface="Calibri"/>
              </a:rPr>
              <a:t>Il est proposé au conseil municipal d’autoriser le Maire à signer cette convention.</a:t>
            </a:r>
            <a:endParaRPr lang="fr-FR" sz="2000" dirty="0">
              <a:solidFill>
                <a:srgbClr val="808080"/>
              </a:solidFill>
              <a:latin typeface="Calibri"/>
              <a:ea typeface="Calibri"/>
              <a:cs typeface="Calibri"/>
            </a:endParaRPr>
          </a:p>
          <a:p>
            <a:endParaRPr lang="fr-FR"/>
          </a:p>
        </p:txBody>
      </p:sp>
      <p:sp>
        <p:nvSpPr>
          <p:cNvPr id="4" name="Espace réservé du contenu 3">
            <a:extLst>
              <a:ext uri="{FF2B5EF4-FFF2-40B4-BE49-F238E27FC236}">
                <a16:creationId xmlns:a16="http://schemas.microsoft.com/office/drawing/2014/main" id="{2027197F-CF59-A955-2E05-0C08B760F78E}"/>
              </a:ext>
            </a:extLst>
          </p:cNvPr>
          <p:cNvSpPr>
            <a:spLocks noGrp="1"/>
          </p:cNvSpPr>
          <p:nvPr>
            <p:ph idx="13"/>
          </p:nvPr>
        </p:nvSpPr>
        <p:spPr/>
        <p:txBody>
          <a:bodyPr vert="horz" lIns="91440" tIns="45720" rIns="91440" bIns="45720" rtlCol="0" anchor="t">
            <a:normAutofit/>
          </a:bodyPr>
          <a:lstStyle/>
          <a:p>
            <a:pPr marL="228600" indent="-228600" algn="ctr"/>
            <a:r>
              <a:rPr lang="fr-FR">
                <a:solidFill>
                  <a:schemeClr val="bg1"/>
                </a:solidFill>
              </a:rPr>
              <a:t>DEL20240215_19 AMENAGEMENT URBAIN ET INTERCOMMUNALITE –</a:t>
            </a:r>
            <a:endParaRPr lang="fr-FR" b="0">
              <a:solidFill>
                <a:srgbClr val="000000"/>
              </a:solidFill>
            </a:endParaRPr>
          </a:p>
          <a:p>
            <a:pPr marL="228600" indent="-228600" algn="ctr"/>
            <a:r>
              <a:rPr lang="fr-FR">
                <a:solidFill>
                  <a:schemeClr val="bg1"/>
                </a:solidFill>
                <a:latin typeface="Source Sans Pro"/>
                <a:ea typeface="Source Sans Pro"/>
              </a:rPr>
              <a:t> Convention de mutualisation pour la gestion des déchets avec la commune de Poisat </a:t>
            </a:r>
            <a:endParaRPr lang="fr-FR" b="0">
              <a:solidFill>
                <a:schemeClr val="bg1"/>
              </a:solidFill>
              <a:latin typeface="Source Sans Pro"/>
              <a:ea typeface="Source Sans Pro"/>
            </a:endParaRPr>
          </a:p>
          <a:p>
            <a:endParaRPr lang="fr-FR"/>
          </a:p>
        </p:txBody>
      </p:sp>
    </p:spTree>
    <p:extLst>
      <p:ext uri="{BB962C8B-B14F-4D97-AF65-F5344CB8AC3E}">
        <p14:creationId xmlns:p14="http://schemas.microsoft.com/office/powerpoint/2010/main" val="18373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a:bodyPr>
          <a:lstStyle/>
          <a:p>
            <a:r>
              <a:rPr lang="fr-FR" dirty="0">
                <a:latin typeface="Source Sans Pro"/>
                <a:ea typeface="Source Sans Pro"/>
              </a:rPr>
              <a:t>Décisions</a:t>
            </a:r>
            <a:endParaRPr lang="fr-FR" dirty="0">
              <a:highlight>
                <a:srgbClr val="FFFF00"/>
              </a:highlight>
            </a:endParaRPr>
          </a:p>
        </p:txBody>
      </p:sp>
    </p:spTree>
    <p:extLst>
      <p:ext uri="{BB962C8B-B14F-4D97-AF65-F5344CB8AC3E}">
        <p14:creationId xmlns:p14="http://schemas.microsoft.com/office/powerpoint/2010/main" val="93672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5F748-8A48-28C2-4E07-3E0DE9B90F7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64A8F6-E495-942D-F16E-233BDD4E96AC}"/>
              </a:ext>
            </a:extLst>
          </p:cNvPr>
          <p:cNvSpPr>
            <a:spLocks noGrp="1"/>
          </p:cNvSpPr>
          <p:nvPr>
            <p:ph idx="1"/>
          </p:nvPr>
        </p:nvSpPr>
        <p:spPr>
          <a:xfrm>
            <a:off x="62260" y="1266243"/>
            <a:ext cx="2936724"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DEL20240215_20 AMENAGEMENT URBAIN ET INTERCOMMUNALITE </a:t>
            </a:r>
            <a:r>
              <a:rPr lang="fr-FR" sz="2000" b="1" i="0">
                <a:solidFill>
                  <a:schemeClr val="bg1"/>
                </a:solidFill>
                <a:effectLst/>
                <a:latin typeface="Source Sans Pro"/>
                <a:ea typeface="Source Sans Pro"/>
              </a:rPr>
              <a:t>–</a:t>
            </a:r>
            <a:r>
              <a:rPr lang="fr-FR" sz="2000" b="1">
                <a:solidFill>
                  <a:schemeClr val="bg1"/>
                </a:solidFill>
                <a:latin typeface="Source Sans Pro"/>
                <a:ea typeface="Source Sans Pro"/>
              </a:rPr>
              <a:t> </a:t>
            </a:r>
            <a:endParaRPr lang="fr-FR" b="1">
              <a:solidFill>
                <a:schemeClr val="bg1"/>
              </a:solidFill>
            </a:endParaRPr>
          </a:p>
          <a:p>
            <a:pPr algn="ctr">
              <a:buNone/>
            </a:pPr>
            <a:r>
              <a:rPr lang="fr-FR" sz="2000" b="1">
                <a:solidFill>
                  <a:schemeClr val="bg1"/>
                </a:solidFill>
                <a:latin typeface="Source Sans Pro"/>
                <a:ea typeface="Source Sans Pro"/>
              </a:rPr>
              <a:t>Instauration du permis de démolir pour les travaux ayant pour objet de démolir ou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rendre inutilisable tout ou partie d’une construction</a:t>
            </a:r>
            <a:endParaRPr lang="fr-FR" b="1">
              <a:solidFill>
                <a:schemeClr val="bg1"/>
              </a:solidFill>
            </a:endParaRPr>
          </a:p>
        </p:txBody>
      </p:sp>
      <p:sp>
        <p:nvSpPr>
          <p:cNvPr id="4" name="Titre 1">
            <a:extLst>
              <a:ext uri="{FF2B5EF4-FFF2-40B4-BE49-F238E27FC236}">
                <a16:creationId xmlns:a16="http://schemas.microsoft.com/office/drawing/2014/main" id="{5BE4D8AB-D6C9-6544-60BB-7E221B3E9C37}"/>
              </a:ext>
            </a:extLst>
          </p:cNvPr>
          <p:cNvSpPr txBox="1">
            <a:spLocks/>
          </p:cNvSpPr>
          <p:nvPr/>
        </p:nvSpPr>
        <p:spPr>
          <a:xfrm>
            <a:off x="3431783" y="529833"/>
            <a:ext cx="8089482" cy="564919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dirty="0">
                <a:solidFill>
                  <a:schemeClr val="tx1"/>
                </a:solidFill>
                <a:latin typeface="Source Sans Pro"/>
                <a:ea typeface="Source Sans Pro"/>
              </a:rPr>
              <a:t>Depuis le 1er octobre 2007, date d’entrée en vigueur de la réforme des autorisations d’urbanisme, sont soumis de plein droit à permis de démolir les immeubles situés dans des secteurs protégés (sites, secteurs sauvegardés) ou les immeubles eux-mêmes protégés.</a:t>
            </a:r>
            <a:endParaRPr lang="fr-FR" dirty="0">
              <a:solidFill>
                <a:schemeClr val="tx1"/>
              </a:solidFill>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Dans les autres cas, c'est le conseil municipal qui décide de soumettre à permis de démolir tout ou partie de la commune.</a:t>
            </a:r>
            <a:endParaRPr lang="fr-FR" dirty="0">
              <a:solidFill>
                <a:schemeClr val="tx1"/>
              </a:solidFill>
            </a:endParaRPr>
          </a:p>
          <a:p>
            <a:endParaRPr lang="fr-FR" sz="3000" b="0" dirty="0">
              <a:solidFill>
                <a:schemeClr val="tx1"/>
              </a:solidFill>
              <a:latin typeface="Source Sans Pro"/>
              <a:ea typeface="Source Sans Pro"/>
            </a:endParaRPr>
          </a:p>
          <a:p>
            <a:r>
              <a:rPr lang="fr-FR" sz="3000" b="0" dirty="0">
                <a:solidFill>
                  <a:schemeClr val="tx1"/>
                </a:solidFill>
                <a:latin typeface="Source Sans Pro"/>
                <a:ea typeface="Source Sans Pro"/>
              </a:rPr>
              <a:t>Considérant que les permis de démolir sont à ce jour un des seuls outils de veille sur les évolutions majeures des constructions (renouvellement urbain, patrimoine bâti…) son instauration apparait nécessaire. Il appartient donc à la commune, par délibération du Conseil municipal, de rendre obligatoire le permis de démolir sur l’ensemble du territoire communal.</a:t>
            </a:r>
            <a:endParaRPr lang="fr-FR" dirty="0">
              <a:solidFill>
                <a:schemeClr val="tx1"/>
              </a:solidFill>
            </a:endParaRPr>
          </a:p>
          <a:p>
            <a:endParaRPr lang="fr-FR" sz="3000" b="0" dirty="0">
              <a:solidFill>
                <a:schemeClr val="tx1"/>
              </a:solidFill>
            </a:endParaRPr>
          </a:p>
          <a:p>
            <a:r>
              <a:rPr lang="fr-FR" sz="3000" b="0" dirty="0">
                <a:solidFill>
                  <a:schemeClr val="tx1"/>
                </a:solidFill>
                <a:latin typeface="Source Sans Pro"/>
                <a:ea typeface="Source Sans Pro"/>
              </a:rPr>
              <a:t>Considérant les enjeux de veille des évolutions du bâti sur le territoire communal ;</a:t>
            </a:r>
            <a:endParaRPr lang="fr-FR" dirty="0">
              <a:solidFill>
                <a:schemeClr val="tx1"/>
              </a:solidFill>
            </a:endParaRPr>
          </a:p>
          <a:p>
            <a:r>
              <a:rPr lang="fr-FR" sz="3000" b="0" dirty="0">
                <a:solidFill>
                  <a:schemeClr val="tx1"/>
                </a:solidFill>
                <a:latin typeface="Source Sans Pro"/>
                <a:ea typeface="Source Sans Pro"/>
              </a:rPr>
              <a:t>Il est proposé au Conseil municipal :</a:t>
            </a:r>
            <a:endParaRPr lang="fr-FR" dirty="0"/>
          </a:p>
          <a:p>
            <a:r>
              <a:rPr lang="fr-FR" sz="3000" b="0" dirty="0">
                <a:solidFill>
                  <a:schemeClr val="tx1"/>
                </a:solidFill>
                <a:latin typeface="Source Sans Pro"/>
                <a:ea typeface="Source Sans Pro"/>
              </a:rPr>
              <a:t>- D’instaurer sur l’ensemble du territoire communal le permis de démolir pour les travaux ayant pour objet </a:t>
            </a:r>
            <a:endParaRPr lang="fr-FR" dirty="0"/>
          </a:p>
          <a:p>
            <a:r>
              <a:rPr lang="fr-FR" sz="3000" b="0" dirty="0">
                <a:solidFill>
                  <a:schemeClr val="tx1"/>
                </a:solidFill>
                <a:latin typeface="Source Sans Pro"/>
                <a:ea typeface="Source Sans Pro"/>
              </a:rPr>
              <a:t>de démolir ou de rendre inutilisable tout ou partie d’une construction.</a:t>
            </a:r>
            <a:endParaRPr lang="fr-FR" dirty="0">
              <a:solidFill>
                <a:schemeClr val="tx1"/>
              </a:solidFill>
            </a:endParaRPr>
          </a:p>
          <a:p>
            <a:endParaRPr lang="fr-FR" sz="3000" b="0" dirty="0">
              <a:solidFill>
                <a:schemeClr val="tx1"/>
              </a:solidFill>
            </a:endParaRPr>
          </a:p>
        </p:txBody>
      </p:sp>
    </p:spTree>
    <p:extLst>
      <p:ext uri="{BB962C8B-B14F-4D97-AF65-F5344CB8AC3E}">
        <p14:creationId xmlns:p14="http://schemas.microsoft.com/office/powerpoint/2010/main" val="2032657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4233886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4636052" y="3986277"/>
            <a:ext cx="7308136" cy="1671889"/>
          </a:xfrm>
        </p:spPr>
        <p:txBody>
          <a:bodyPr>
            <a:normAutofit fontScale="90000"/>
          </a:bodyPr>
          <a:lstStyle/>
          <a:p>
            <a:r>
              <a:rPr lang="fr-FR" dirty="0">
                <a:latin typeface="Source Sans Pro"/>
                <a:ea typeface="Source Sans Pro"/>
              </a:rPr>
              <a:t>Prochain </a:t>
            </a:r>
            <a:br>
              <a:rPr lang="fr-FR" dirty="0"/>
            </a:br>
            <a:r>
              <a:rPr lang="fr-FR" dirty="0">
                <a:latin typeface="Source Sans Pro"/>
                <a:ea typeface="Source Sans Pro"/>
              </a:rPr>
              <a:t>Conseil municipal originellement prévu le jeudi 28 mars</a:t>
            </a:r>
            <a:br>
              <a:rPr lang="fr-FR" dirty="0">
                <a:latin typeface="Source Sans Pro"/>
                <a:ea typeface="Source Sans Pro"/>
              </a:rPr>
            </a:br>
            <a:br>
              <a:rPr lang="fr-FR" dirty="0">
                <a:latin typeface="Source Sans Pro"/>
                <a:ea typeface="Source Sans Pro"/>
              </a:rPr>
            </a:br>
            <a:r>
              <a:rPr lang="fr-FR">
                <a:latin typeface="Source Sans Pro"/>
                <a:ea typeface="Source Sans Pro"/>
              </a:rPr>
              <a:t>Avancé au mardi </a:t>
            </a:r>
            <a:br>
              <a:rPr lang="fr-FR" dirty="0">
                <a:latin typeface="Source Sans Pro"/>
                <a:ea typeface="Source Sans Pro"/>
              </a:rPr>
            </a:br>
            <a:r>
              <a:rPr lang="fr-FR" dirty="0">
                <a:latin typeface="Source Sans Pro"/>
                <a:ea typeface="Source Sans Pro"/>
              </a:rPr>
              <a:t>26 mars </a:t>
            </a:r>
          </a:p>
        </p:txBody>
      </p:sp>
    </p:spTree>
    <p:extLst>
      <p:ext uri="{BB962C8B-B14F-4D97-AF65-F5344CB8AC3E}">
        <p14:creationId xmlns:p14="http://schemas.microsoft.com/office/powerpoint/2010/main" val="329912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42504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vert="horz" lIns="91440" tIns="45720" rIns="91440" bIns="45720" rtlCol="0" anchor="t">
            <a:noAutofit/>
          </a:bodyPr>
          <a:lstStyle/>
          <a:p>
            <a:pPr marL="0" indent="0" algn="ctr">
              <a:buNone/>
            </a:pPr>
            <a:r>
              <a:rPr lang="fr-FR" sz="2000" b="1">
                <a:solidFill>
                  <a:schemeClr val="bg1"/>
                </a:solidFill>
                <a:latin typeface="Source Sans Pro"/>
                <a:ea typeface="Source Sans Pro"/>
              </a:rPr>
              <a:t>DEL20240215_1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endParaRPr lang="fr-FR" b="1">
              <a:solidFill>
                <a:schemeClr val="bg1"/>
              </a:solidFill>
            </a:endParaRPr>
          </a:p>
          <a:p>
            <a:pPr marL="0" indent="0" algn="ctr">
              <a:buNone/>
            </a:pP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Débat d’orientation budgétaire</a:t>
            </a:r>
            <a:r>
              <a:rPr lang="fr-FR" sz="2000" b="1">
                <a:solidFill>
                  <a:schemeClr val="bg1"/>
                </a:solidFill>
                <a:latin typeface="Source Sans Pro"/>
                <a:ea typeface="Source Sans Pro"/>
              </a:rPr>
              <a:t>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Document spécifique </a:t>
            </a:r>
            <a:endParaRPr lang="fr-FR" sz="3000" b="0">
              <a:solidFill>
                <a:schemeClr val="tx1"/>
              </a:solidFill>
            </a:endParaRPr>
          </a:p>
        </p:txBody>
      </p:sp>
    </p:spTree>
    <p:extLst>
      <p:ext uri="{BB962C8B-B14F-4D97-AF65-F5344CB8AC3E}">
        <p14:creationId xmlns:p14="http://schemas.microsoft.com/office/powerpoint/2010/main" val="16038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57452" y="1697909"/>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DEL20240215_2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endParaRPr lang="fr-FR" b="1">
              <a:solidFill>
                <a:schemeClr val="bg1"/>
              </a:solidFill>
            </a:endParaRPr>
          </a:p>
          <a:p>
            <a:pPr algn="ctr">
              <a:buNone/>
            </a:pPr>
            <a:r>
              <a:rPr lang="fr-FR" sz="2000" b="1">
                <a:solidFill>
                  <a:schemeClr val="bg1"/>
                </a:solidFill>
                <a:latin typeface="Source Sans Pro"/>
                <a:ea typeface="Source Sans Pro"/>
              </a:rPr>
              <a:t> Maintien de l’exonération de la taxe foncière sur les logements  neufs performants énergétiquement selon les conditions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la loi </a:t>
            </a:r>
            <a:r>
              <a:rPr lang="fr-FR" sz="2000" b="1" i="0">
                <a:solidFill>
                  <a:schemeClr val="bg1"/>
                </a:solidFill>
                <a:effectLst/>
                <a:latin typeface="Source Sans Pro"/>
                <a:ea typeface="Source Sans Pro"/>
              </a:rPr>
              <a:t>de </a:t>
            </a:r>
            <a:r>
              <a:rPr lang="fr-FR" sz="2000" b="1">
                <a:solidFill>
                  <a:schemeClr val="bg1"/>
                </a:solidFill>
                <a:latin typeface="Source Sans Pro"/>
                <a:ea typeface="Source Sans Pro"/>
              </a:rPr>
              <a:t>finances 2024 </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TextBox 1">
            <a:extLst>
              <a:ext uri="{FF2B5EF4-FFF2-40B4-BE49-F238E27FC236}">
                <a16:creationId xmlns:a16="http://schemas.microsoft.com/office/drawing/2014/main" id="{027BA870-EAFC-ED8A-1A06-41D96D6236F9}"/>
              </a:ext>
            </a:extLst>
          </p:cNvPr>
          <p:cNvSpPr txBox="1"/>
          <p:nvPr/>
        </p:nvSpPr>
        <p:spPr>
          <a:xfrm>
            <a:off x="3301952" y="246946"/>
            <a:ext cx="8475943"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Exonération</a:t>
            </a:r>
            <a:r>
              <a:rPr lang="en-US" sz="2400" b="1" dirty="0">
                <a:ea typeface="+mn-lt"/>
                <a:cs typeface="+mn-lt"/>
              </a:rPr>
              <a:t> de </a:t>
            </a:r>
            <a:r>
              <a:rPr lang="en-US" sz="2400" b="1" err="1">
                <a:ea typeface="+mn-lt"/>
                <a:cs typeface="+mn-lt"/>
              </a:rPr>
              <a:t>taxe</a:t>
            </a:r>
            <a:r>
              <a:rPr lang="en-US" sz="2400" b="1" dirty="0">
                <a:ea typeface="+mn-lt"/>
                <a:cs typeface="+mn-lt"/>
              </a:rPr>
              <a:t> </a:t>
            </a:r>
            <a:r>
              <a:rPr lang="en-US" sz="2400" b="1" err="1">
                <a:ea typeface="+mn-lt"/>
                <a:cs typeface="+mn-lt"/>
              </a:rPr>
              <a:t>foncière</a:t>
            </a:r>
            <a:r>
              <a:rPr lang="en-US" sz="2400" dirty="0">
                <a:ea typeface="+mn-lt"/>
                <a:cs typeface="+mn-lt"/>
              </a:rPr>
              <a:t> sur les </a:t>
            </a:r>
            <a:r>
              <a:rPr lang="en-US" sz="2400" err="1">
                <a:ea typeface="+mn-lt"/>
                <a:cs typeface="+mn-lt"/>
              </a:rPr>
              <a:t>propriétés</a:t>
            </a:r>
            <a:r>
              <a:rPr lang="en-US" sz="2400" dirty="0">
                <a:ea typeface="+mn-lt"/>
                <a:cs typeface="+mn-lt"/>
              </a:rPr>
              <a:t> </a:t>
            </a:r>
            <a:r>
              <a:rPr lang="en-US" sz="2400" err="1">
                <a:ea typeface="+mn-lt"/>
                <a:cs typeface="+mn-lt"/>
              </a:rPr>
              <a:t>bâties</a:t>
            </a:r>
            <a:r>
              <a:rPr lang="en-US" sz="2400" dirty="0">
                <a:ea typeface="+mn-lt"/>
                <a:cs typeface="+mn-lt"/>
              </a:rPr>
              <a:t> pour les </a:t>
            </a:r>
            <a:r>
              <a:rPr lang="en-US" sz="2400" b="1" dirty="0">
                <a:ea typeface="+mn-lt"/>
                <a:cs typeface="+mn-lt"/>
              </a:rPr>
              <a:t>constructions </a:t>
            </a:r>
            <a:r>
              <a:rPr lang="en-US" sz="2400" dirty="0">
                <a:ea typeface="+mn-lt"/>
                <a:cs typeface="+mn-lt"/>
              </a:rPr>
              <a:t>de </a:t>
            </a:r>
            <a:r>
              <a:rPr lang="en-US" sz="2400" err="1">
                <a:ea typeface="+mn-lt"/>
                <a:cs typeface="+mn-lt"/>
              </a:rPr>
              <a:t>logements</a:t>
            </a:r>
            <a:r>
              <a:rPr lang="en-US" sz="2400" dirty="0">
                <a:ea typeface="+mn-lt"/>
                <a:cs typeface="+mn-lt"/>
              </a:rPr>
              <a:t> </a:t>
            </a:r>
            <a:r>
              <a:rPr lang="en-US" sz="2400" err="1">
                <a:ea typeface="+mn-lt"/>
                <a:cs typeface="+mn-lt"/>
              </a:rPr>
              <a:t>neufs</a:t>
            </a:r>
            <a:r>
              <a:rPr lang="en-US" sz="2400" dirty="0">
                <a:ea typeface="+mn-lt"/>
                <a:cs typeface="+mn-lt"/>
              </a:rPr>
              <a:t> </a:t>
            </a:r>
            <a:r>
              <a:rPr lang="en-US" sz="2400" b="1" err="1">
                <a:ea typeface="+mn-lt"/>
                <a:cs typeface="+mn-lt"/>
              </a:rPr>
              <a:t>achevées</a:t>
            </a:r>
            <a:r>
              <a:rPr lang="en-US" sz="2400" b="1" dirty="0">
                <a:ea typeface="+mn-lt"/>
                <a:cs typeface="+mn-lt"/>
              </a:rPr>
              <a:t> à </a:t>
            </a:r>
            <a:r>
              <a:rPr lang="en-US" sz="2400" b="1" err="1">
                <a:ea typeface="+mn-lt"/>
                <a:cs typeface="+mn-lt"/>
              </a:rPr>
              <a:t>compter</a:t>
            </a:r>
            <a:r>
              <a:rPr lang="en-US" sz="2400" b="1" dirty="0">
                <a:ea typeface="+mn-lt"/>
                <a:cs typeface="+mn-lt"/>
              </a:rPr>
              <a:t> du 1er </a:t>
            </a:r>
            <a:r>
              <a:rPr lang="en-US" sz="2400" b="1" err="1">
                <a:ea typeface="+mn-lt"/>
                <a:cs typeface="+mn-lt"/>
              </a:rPr>
              <a:t>janvier</a:t>
            </a:r>
            <a:r>
              <a:rPr lang="en-US" sz="2400" b="1" dirty="0">
                <a:ea typeface="+mn-lt"/>
                <a:cs typeface="+mn-lt"/>
              </a:rPr>
              <a:t> 2009 </a:t>
            </a:r>
            <a:r>
              <a:rPr lang="en-US" sz="2400" b="1" err="1">
                <a:ea typeface="+mn-lt"/>
                <a:cs typeface="+mn-lt"/>
              </a:rPr>
              <a:t>dont</a:t>
            </a:r>
            <a:r>
              <a:rPr lang="en-US" sz="2400" b="1" dirty="0">
                <a:ea typeface="+mn-lt"/>
                <a:cs typeface="+mn-lt"/>
              </a:rPr>
              <a:t> le </a:t>
            </a:r>
            <a:r>
              <a:rPr lang="en-US" sz="2400" b="1" err="1">
                <a:ea typeface="+mn-lt"/>
                <a:cs typeface="+mn-lt"/>
              </a:rPr>
              <a:t>niveau</a:t>
            </a:r>
            <a:r>
              <a:rPr lang="en-US" sz="2400" b="1" dirty="0">
                <a:ea typeface="+mn-lt"/>
                <a:cs typeface="+mn-lt"/>
              </a:rPr>
              <a:t> </a:t>
            </a:r>
            <a:r>
              <a:rPr lang="en-US" sz="2400" b="1" err="1">
                <a:ea typeface="+mn-lt"/>
                <a:cs typeface="+mn-lt"/>
              </a:rPr>
              <a:t>élevé</a:t>
            </a:r>
            <a:r>
              <a:rPr lang="en-US" sz="2400" b="1" dirty="0">
                <a:ea typeface="+mn-lt"/>
                <a:cs typeface="+mn-lt"/>
              </a:rPr>
              <a:t> de performance </a:t>
            </a:r>
            <a:r>
              <a:rPr lang="en-US" sz="2400" b="1" err="1">
                <a:ea typeface="+mn-lt"/>
                <a:cs typeface="+mn-lt"/>
              </a:rPr>
              <a:t>énergétique</a:t>
            </a:r>
            <a:r>
              <a:rPr lang="en-US" sz="2400" b="1" dirty="0">
                <a:ea typeface="+mn-lt"/>
                <a:cs typeface="+mn-lt"/>
              </a:rPr>
              <a:t> </a:t>
            </a:r>
            <a:r>
              <a:rPr lang="en-US" sz="2400" b="1" err="1">
                <a:ea typeface="+mn-lt"/>
                <a:cs typeface="+mn-lt"/>
              </a:rPr>
              <a:t>globale</a:t>
            </a:r>
            <a:r>
              <a:rPr lang="en-US" sz="2400" b="1" dirty="0">
                <a:ea typeface="+mn-lt"/>
                <a:cs typeface="+mn-lt"/>
              </a:rPr>
              <a:t> </a:t>
            </a:r>
            <a:r>
              <a:rPr lang="en-US" sz="2400" b="1" err="1">
                <a:ea typeface="+mn-lt"/>
                <a:cs typeface="+mn-lt"/>
              </a:rPr>
              <a:t>est</a:t>
            </a:r>
            <a:r>
              <a:rPr lang="en-US" sz="2400" b="1" dirty="0">
                <a:ea typeface="+mn-lt"/>
                <a:cs typeface="+mn-lt"/>
              </a:rPr>
              <a:t> </a:t>
            </a:r>
            <a:r>
              <a:rPr lang="en-US" sz="2400" b="1" err="1">
                <a:ea typeface="+mn-lt"/>
                <a:cs typeface="+mn-lt"/>
              </a:rPr>
              <a:t>supérieur</a:t>
            </a:r>
            <a:r>
              <a:rPr lang="en-US" sz="2400" b="1" dirty="0">
                <a:ea typeface="+mn-lt"/>
                <a:cs typeface="+mn-lt"/>
              </a:rPr>
              <a:t> à </a:t>
            </a:r>
            <a:r>
              <a:rPr lang="en-US" sz="2400" b="1" err="1">
                <a:ea typeface="+mn-lt"/>
                <a:cs typeface="+mn-lt"/>
              </a:rPr>
              <a:t>celui</a:t>
            </a:r>
            <a:r>
              <a:rPr lang="en-US" sz="2400" b="1" dirty="0">
                <a:ea typeface="+mn-lt"/>
                <a:cs typeface="+mn-lt"/>
              </a:rPr>
              <a:t> </a:t>
            </a:r>
            <a:r>
              <a:rPr lang="en-US" sz="2400" b="1" err="1">
                <a:ea typeface="+mn-lt"/>
                <a:cs typeface="+mn-lt"/>
              </a:rPr>
              <a:t>qu'impose</a:t>
            </a:r>
            <a:r>
              <a:rPr lang="en-US" sz="2400" b="1" dirty="0">
                <a:ea typeface="+mn-lt"/>
                <a:cs typeface="+mn-lt"/>
              </a:rPr>
              <a:t> la </a:t>
            </a:r>
            <a:r>
              <a:rPr lang="en-US" sz="2400" b="1" err="1">
                <a:ea typeface="+mn-lt"/>
                <a:cs typeface="+mn-lt"/>
              </a:rPr>
              <a:t>législation</a:t>
            </a:r>
            <a:r>
              <a:rPr lang="en-US" sz="2400" b="1" dirty="0">
                <a:ea typeface="+mn-lt"/>
                <a:cs typeface="+mn-lt"/>
              </a:rPr>
              <a:t> </a:t>
            </a:r>
            <a:r>
              <a:rPr lang="en-US" sz="2400" b="1" err="1">
                <a:ea typeface="+mn-lt"/>
                <a:cs typeface="+mn-lt"/>
              </a:rPr>
              <a:t>en</a:t>
            </a:r>
            <a:r>
              <a:rPr lang="en-US" sz="2400" b="1" dirty="0">
                <a:ea typeface="+mn-lt"/>
                <a:cs typeface="+mn-lt"/>
              </a:rPr>
              <a:t> </a:t>
            </a:r>
            <a:r>
              <a:rPr lang="en-US" sz="2400" b="1" err="1">
                <a:ea typeface="+mn-lt"/>
                <a:cs typeface="+mn-lt"/>
              </a:rPr>
              <a:t>vigueur</a:t>
            </a:r>
            <a:r>
              <a:rPr lang="en-US" sz="2400" b="1" dirty="0">
                <a:ea typeface="+mn-lt"/>
                <a:cs typeface="+mn-lt"/>
              </a:rPr>
              <a:t> </a:t>
            </a:r>
            <a:r>
              <a:rPr lang="en-US" sz="2400" dirty="0">
                <a:ea typeface="+mn-lt"/>
                <a:cs typeface="+mn-lt"/>
              </a:rPr>
              <a:t>(article 1383-0 B bis du CGI). </a:t>
            </a:r>
            <a:endParaRPr lang="en-US" dirty="0">
              <a:cs typeface="Calibri"/>
            </a:endParaRPr>
          </a:p>
          <a:p>
            <a:pPr marL="342900" indent="-342900" algn="just">
              <a:buFont typeface="Arial"/>
              <a:buChar char="•"/>
            </a:pPr>
            <a:r>
              <a:rPr lang="en-US" sz="2400" err="1">
                <a:ea typeface="+mn-lt"/>
                <a:cs typeface="+mn-lt"/>
              </a:rPr>
              <a:t>Instituée</a:t>
            </a:r>
            <a:r>
              <a:rPr lang="en-US" sz="2400" dirty="0">
                <a:ea typeface="+mn-lt"/>
                <a:cs typeface="+mn-lt"/>
              </a:rPr>
              <a:t> par la commune </a:t>
            </a:r>
            <a:r>
              <a:rPr lang="en-US" sz="2400" err="1">
                <a:ea typeface="+mn-lt"/>
                <a:cs typeface="+mn-lt"/>
              </a:rPr>
              <a:t>en</a:t>
            </a:r>
            <a:r>
              <a:rPr lang="en-US" sz="2400" dirty="0">
                <a:ea typeface="+mn-lt"/>
                <a:cs typeface="+mn-lt"/>
              </a:rPr>
              <a:t> 2010 </a:t>
            </a:r>
            <a:endParaRPr lang="en-US" dirty="0">
              <a:cs typeface="Calibri" panose="020F0502020204030204"/>
            </a:endParaRPr>
          </a:p>
          <a:p>
            <a:pPr marL="342900" indent="-342900" algn="just">
              <a:buFont typeface="Arial"/>
              <a:buChar char="•"/>
            </a:pPr>
            <a:r>
              <a:rPr lang="en-US" sz="2400" b="1" err="1">
                <a:ea typeface="+mn-lt"/>
                <a:cs typeface="+mn-lt"/>
              </a:rPr>
              <a:t>L’article</a:t>
            </a:r>
            <a:r>
              <a:rPr lang="en-US" sz="2400" b="1" dirty="0">
                <a:ea typeface="+mn-lt"/>
                <a:cs typeface="+mn-lt"/>
              </a:rPr>
              <a:t> 143 de la  </a:t>
            </a:r>
            <a:r>
              <a:rPr lang="en-US" sz="2400" b="1" err="1">
                <a:ea typeface="+mn-lt"/>
                <a:cs typeface="+mn-lt"/>
              </a:rPr>
              <a:t>loi</a:t>
            </a:r>
            <a:r>
              <a:rPr lang="en-US" sz="2400" b="1" dirty="0">
                <a:ea typeface="+mn-lt"/>
                <a:cs typeface="+mn-lt"/>
              </a:rPr>
              <a:t> de finances pour 2024 </a:t>
            </a:r>
            <a:r>
              <a:rPr lang="en-US" sz="2400" err="1">
                <a:ea typeface="+mn-lt"/>
                <a:cs typeface="+mn-lt"/>
              </a:rPr>
              <a:t>modifie</a:t>
            </a:r>
            <a:r>
              <a:rPr lang="en-US" sz="2400" dirty="0">
                <a:ea typeface="+mn-lt"/>
                <a:cs typeface="+mn-lt"/>
              </a:rPr>
              <a:t> </a:t>
            </a:r>
            <a:r>
              <a:rPr lang="en-US" sz="2400" err="1">
                <a:ea typeface="+mn-lt"/>
                <a:cs typeface="+mn-lt"/>
              </a:rPr>
              <a:t>l’article</a:t>
            </a:r>
            <a:r>
              <a:rPr lang="en-US" sz="2400" dirty="0">
                <a:ea typeface="+mn-lt"/>
                <a:cs typeface="+mn-lt"/>
              </a:rPr>
              <a:t> 1383-0 B bis du CGI </a:t>
            </a:r>
            <a:r>
              <a:rPr lang="en-US" sz="2400" err="1">
                <a:ea typeface="+mn-lt"/>
                <a:cs typeface="+mn-lt"/>
              </a:rPr>
              <a:t>en</a:t>
            </a:r>
            <a:r>
              <a:rPr lang="en-US" sz="2400" dirty="0">
                <a:ea typeface="+mn-lt"/>
                <a:cs typeface="+mn-lt"/>
              </a:rPr>
              <a:t> </a:t>
            </a:r>
            <a:r>
              <a:rPr lang="en-US" sz="2400" err="1">
                <a:ea typeface="+mn-lt"/>
                <a:cs typeface="+mn-lt"/>
              </a:rPr>
              <a:t>prévoyant</a:t>
            </a:r>
            <a:r>
              <a:rPr lang="en-US" sz="2400" dirty="0">
                <a:ea typeface="+mn-lt"/>
                <a:cs typeface="+mn-lt"/>
              </a:rPr>
              <a:t> que « </a:t>
            </a:r>
            <a:r>
              <a:rPr lang="en-US" sz="2400" b="1" dirty="0">
                <a:ea typeface="+mn-lt"/>
                <a:cs typeface="+mn-lt"/>
              </a:rPr>
              <a:t>les </a:t>
            </a:r>
            <a:r>
              <a:rPr lang="en-US" sz="2400" b="1" err="1">
                <a:ea typeface="+mn-lt"/>
                <a:cs typeface="+mn-lt"/>
              </a:rPr>
              <a:t>délibérations</a:t>
            </a:r>
            <a:r>
              <a:rPr lang="en-US" sz="2400" b="1" dirty="0">
                <a:ea typeface="+mn-lt"/>
                <a:cs typeface="+mn-lt"/>
              </a:rPr>
              <a:t> </a:t>
            </a:r>
            <a:r>
              <a:rPr lang="en-US" sz="2400" b="1" err="1">
                <a:ea typeface="+mn-lt"/>
                <a:cs typeface="+mn-lt"/>
              </a:rPr>
              <a:t>prises</a:t>
            </a:r>
            <a:r>
              <a:rPr lang="en-US" sz="2400" b="1" dirty="0">
                <a:ea typeface="+mn-lt"/>
                <a:cs typeface="+mn-lt"/>
              </a:rPr>
              <a:t> </a:t>
            </a:r>
            <a:r>
              <a:rPr lang="en-US" sz="2400" b="1" err="1">
                <a:ea typeface="+mn-lt"/>
                <a:cs typeface="+mn-lt"/>
              </a:rPr>
              <a:t>en</a:t>
            </a:r>
            <a:r>
              <a:rPr lang="en-US" sz="2400" b="1" dirty="0">
                <a:ea typeface="+mn-lt"/>
                <a:cs typeface="+mn-lt"/>
              </a:rPr>
              <a:t> application de </a:t>
            </a:r>
            <a:r>
              <a:rPr lang="en-US" sz="2400" b="1" err="1">
                <a:ea typeface="+mn-lt"/>
                <a:cs typeface="+mn-lt"/>
              </a:rPr>
              <a:t>l'article</a:t>
            </a:r>
            <a:r>
              <a:rPr lang="en-US" sz="2400" b="1" dirty="0">
                <a:ea typeface="+mn-lt"/>
                <a:cs typeface="+mn-lt"/>
              </a:rPr>
              <a:t> 1383-0 B </a:t>
            </a:r>
            <a:r>
              <a:rPr lang="en-US" sz="2400" dirty="0">
                <a:ea typeface="+mn-lt"/>
                <a:cs typeface="+mn-lt"/>
              </a:rPr>
              <a:t>bis du code </a:t>
            </a:r>
            <a:r>
              <a:rPr lang="en-US" sz="2400" err="1">
                <a:ea typeface="+mn-lt"/>
                <a:cs typeface="+mn-lt"/>
              </a:rPr>
              <a:t>général</a:t>
            </a:r>
            <a:r>
              <a:rPr lang="en-US" sz="2400" dirty="0">
                <a:ea typeface="+mn-lt"/>
                <a:cs typeface="+mn-lt"/>
              </a:rPr>
              <a:t> des </a:t>
            </a:r>
            <a:r>
              <a:rPr lang="en-US" sz="2400" err="1">
                <a:ea typeface="+mn-lt"/>
                <a:cs typeface="+mn-lt"/>
              </a:rPr>
              <a:t>impôts</a:t>
            </a:r>
            <a:r>
              <a:rPr lang="en-US" sz="2400" dirty="0">
                <a:ea typeface="+mn-lt"/>
                <a:cs typeface="+mn-lt"/>
              </a:rPr>
              <a:t> dans </a:t>
            </a:r>
            <a:r>
              <a:rPr lang="en-US" sz="2400" err="1">
                <a:ea typeface="+mn-lt"/>
                <a:cs typeface="+mn-lt"/>
              </a:rPr>
              <a:t>sa</a:t>
            </a:r>
            <a:r>
              <a:rPr lang="en-US" sz="2400" dirty="0">
                <a:ea typeface="+mn-lt"/>
                <a:cs typeface="+mn-lt"/>
              </a:rPr>
              <a:t> </a:t>
            </a:r>
            <a:r>
              <a:rPr lang="en-US" sz="2400" err="1">
                <a:ea typeface="+mn-lt"/>
                <a:cs typeface="+mn-lt"/>
              </a:rPr>
              <a:t>rédaction</a:t>
            </a:r>
            <a:r>
              <a:rPr lang="en-US" sz="2400" dirty="0">
                <a:ea typeface="+mn-lt"/>
                <a:cs typeface="+mn-lt"/>
              </a:rPr>
              <a:t> </a:t>
            </a:r>
            <a:r>
              <a:rPr lang="en-US" sz="2400" err="1">
                <a:ea typeface="+mn-lt"/>
                <a:cs typeface="+mn-lt"/>
              </a:rPr>
              <a:t>antérieure</a:t>
            </a:r>
            <a:r>
              <a:rPr lang="en-US" sz="2400" dirty="0">
                <a:ea typeface="+mn-lt"/>
                <a:cs typeface="+mn-lt"/>
              </a:rPr>
              <a:t> à la </a:t>
            </a:r>
            <a:r>
              <a:rPr lang="en-US" sz="2400" err="1">
                <a:ea typeface="+mn-lt"/>
                <a:cs typeface="+mn-lt"/>
              </a:rPr>
              <a:t>présente</a:t>
            </a:r>
            <a:r>
              <a:rPr lang="en-US" sz="2400" dirty="0">
                <a:ea typeface="+mn-lt"/>
                <a:cs typeface="+mn-lt"/>
              </a:rPr>
              <a:t> </a:t>
            </a:r>
            <a:r>
              <a:rPr lang="en-US" sz="2400" err="1">
                <a:ea typeface="+mn-lt"/>
                <a:cs typeface="+mn-lt"/>
              </a:rPr>
              <a:t>loi</a:t>
            </a:r>
            <a:r>
              <a:rPr lang="en-US" sz="2400" dirty="0">
                <a:ea typeface="+mn-lt"/>
                <a:cs typeface="+mn-lt"/>
              </a:rPr>
              <a:t> </a:t>
            </a:r>
            <a:r>
              <a:rPr lang="en-US" sz="2400" b="1" err="1">
                <a:ea typeface="+mn-lt"/>
                <a:cs typeface="+mn-lt"/>
              </a:rPr>
              <a:t>cessent</a:t>
            </a:r>
            <a:r>
              <a:rPr lang="en-US" sz="2400" b="1" dirty="0">
                <a:ea typeface="+mn-lt"/>
                <a:cs typeface="+mn-lt"/>
              </a:rPr>
              <a:t> de </a:t>
            </a:r>
            <a:r>
              <a:rPr lang="en-US" sz="2400" b="1" err="1">
                <a:ea typeface="+mn-lt"/>
                <a:cs typeface="+mn-lt"/>
              </a:rPr>
              <a:t>produire</a:t>
            </a:r>
            <a:r>
              <a:rPr lang="en-US" sz="2400" b="1" dirty="0">
                <a:ea typeface="+mn-lt"/>
                <a:cs typeface="+mn-lt"/>
              </a:rPr>
              <a:t> </a:t>
            </a:r>
            <a:r>
              <a:rPr lang="en-US" sz="2400" b="1" err="1">
                <a:ea typeface="+mn-lt"/>
                <a:cs typeface="+mn-lt"/>
              </a:rPr>
              <a:t>leurs</a:t>
            </a:r>
            <a:r>
              <a:rPr lang="en-US" sz="2400" b="1" dirty="0">
                <a:ea typeface="+mn-lt"/>
                <a:cs typeface="+mn-lt"/>
              </a:rPr>
              <a:t> </a:t>
            </a:r>
            <a:r>
              <a:rPr lang="en-US" sz="2400" b="1" err="1">
                <a:ea typeface="+mn-lt"/>
                <a:cs typeface="+mn-lt"/>
              </a:rPr>
              <a:t>effets</a:t>
            </a:r>
            <a:r>
              <a:rPr lang="en-US" sz="2400" b="1" dirty="0">
                <a:ea typeface="+mn-lt"/>
                <a:cs typeface="+mn-lt"/>
              </a:rPr>
              <a:t> ».  </a:t>
            </a:r>
            <a:endParaRPr lang="en-US" dirty="0">
              <a:cs typeface="Calibri" panose="020F0502020204030204"/>
            </a:endParaRPr>
          </a:p>
          <a:p>
            <a:pPr marL="342900" indent="-342900" algn="just">
              <a:buFont typeface="Arial"/>
              <a:buChar char="•"/>
            </a:pPr>
            <a:endParaRPr lang="en-US" sz="2400" b="1" dirty="0">
              <a:ea typeface="+mn-lt"/>
              <a:cs typeface="+mn-lt"/>
            </a:endParaRPr>
          </a:p>
          <a:p>
            <a:pPr algn="just"/>
            <a:r>
              <a:rPr lang="en-US" sz="2400" dirty="0">
                <a:ea typeface="+mn-lt"/>
                <a:cs typeface="+mn-lt"/>
              </a:rPr>
              <a:t>La </a:t>
            </a:r>
            <a:r>
              <a:rPr lang="en-US" sz="2400" b="1" dirty="0">
                <a:ea typeface="+mn-lt"/>
                <a:cs typeface="+mn-lt"/>
              </a:rPr>
              <a:t>commune à la </a:t>
            </a:r>
            <a:r>
              <a:rPr lang="en-US" sz="2400" b="1" err="1">
                <a:ea typeface="+mn-lt"/>
                <a:cs typeface="+mn-lt"/>
              </a:rPr>
              <a:t>volonté</a:t>
            </a:r>
            <a:r>
              <a:rPr lang="en-US" sz="2400" b="1" dirty="0">
                <a:ea typeface="+mn-lt"/>
                <a:cs typeface="+mn-lt"/>
              </a:rPr>
              <a:t> de </a:t>
            </a:r>
            <a:r>
              <a:rPr lang="en-US" sz="2400" b="1" err="1">
                <a:ea typeface="+mn-lt"/>
                <a:cs typeface="+mn-lt"/>
              </a:rPr>
              <a:t>maintenir</a:t>
            </a:r>
            <a:r>
              <a:rPr lang="en-US" sz="2400" b="1" dirty="0">
                <a:ea typeface="+mn-lt"/>
                <a:cs typeface="+mn-lt"/>
              </a:rPr>
              <a:t> </a:t>
            </a:r>
            <a:r>
              <a:rPr lang="en-US" sz="2400" b="1" err="1">
                <a:ea typeface="+mn-lt"/>
                <a:cs typeface="+mn-lt"/>
              </a:rPr>
              <a:t>cette</a:t>
            </a:r>
            <a:r>
              <a:rPr lang="en-US" sz="2400" b="1" dirty="0">
                <a:ea typeface="+mn-lt"/>
                <a:cs typeface="+mn-lt"/>
              </a:rPr>
              <a:t> </a:t>
            </a:r>
            <a:r>
              <a:rPr lang="en-US" sz="2400" b="1" err="1">
                <a:ea typeface="+mn-lt"/>
                <a:cs typeface="+mn-lt"/>
              </a:rPr>
              <a:t>exonération</a:t>
            </a:r>
            <a:r>
              <a:rPr lang="en-US" sz="2400" dirty="0">
                <a:ea typeface="+mn-lt"/>
                <a:cs typeface="+mn-lt"/>
              </a:rPr>
              <a:t> =&gt; proposition </a:t>
            </a:r>
            <a:r>
              <a:rPr lang="en-US" sz="2400" err="1">
                <a:ea typeface="+mn-lt"/>
                <a:cs typeface="+mn-lt"/>
              </a:rPr>
              <a:t>d’une</a:t>
            </a:r>
            <a:r>
              <a:rPr lang="en-US" sz="2400" dirty="0">
                <a:ea typeface="+mn-lt"/>
                <a:cs typeface="+mn-lt"/>
              </a:rPr>
              <a:t> nouvelle  </a:t>
            </a:r>
            <a:r>
              <a:rPr lang="en-US" sz="2400" err="1">
                <a:ea typeface="+mn-lt"/>
                <a:cs typeface="+mn-lt"/>
              </a:rPr>
              <a:t>délibération</a:t>
            </a:r>
            <a:r>
              <a:rPr lang="en-US" sz="2400" dirty="0">
                <a:ea typeface="+mn-lt"/>
                <a:cs typeface="+mn-lt"/>
              </a:rPr>
              <a:t>  à </a:t>
            </a:r>
            <a:r>
              <a:rPr lang="en-US" sz="2400" err="1">
                <a:ea typeface="+mn-lt"/>
                <a:cs typeface="+mn-lt"/>
              </a:rPr>
              <a:t>l’identique</a:t>
            </a:r>
            <a:r>
              <a:rPr lang="en-US" sz="2400" dirty="0">
                <a:ea typeface="+mn-lt"/>
                <a:cs typeface="+mn-lt"/>
              </a:rPr>
              <a:t> pour </a:t>
            </a:r>
            <a:r>
              <a:rPr lang="en-US" sz="2400" err="1">
                <a:ea typeface="+mn-lt"/>
                <a:cs typeface="+mn-lt"/>
              </a:rPr>
              <a:t>reconduire</a:t>
            </a:r>
            <a:r>
              <a:rPr lang="en-US" sz="2400" dirty="0">
                <a:ea typeface="+mn-lt"/>
                <a:cs typeface="+mn-lt"/>
              </a:rPr>
              <a:t> le </a:t>
            </a:r>
            <a:r>
              <a:rPr lang="en-US" sz="2400" err="1">
                <a:ea typeface="+mn-lt"/>
                <a:cs typeface="+mn-lt"/>
              </a:rPr>
              <a:t>dispositif</a:t>
            </a:r>
            <a:endParaRPr lang="en-US">
              <a:cs typeface="Calibri"/>
            </a:endParaRPr>
          </a:p>
          <a:p>
            <a:endParaRPr lang="en-US" sz="3600">
              <a:latin typeface="Arial"/>
              <a:cs typeface="Arial"/>
            </a:endParaRPr>
          </a:p>
          <a:p>
            <a:pPr algn="l"/>
            <a:endParaRPr lang="en-US">
              <a:cs typeface="Calibri"/>
            </a:endParaRPr>
          </a:p>
        </p:txBody>
      </p:sp>
    </p:spTree>
    <p:extLst>
      <p:ext uri="{BB962C8B-B14F-4D97-AF65-F5344CB8AC3E}">
        <p14:creationId xmlns:p14="http://schemas.microsoft.com/office/powerpoint/2010/main" val="79617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6229" y="1871826"/>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DEL20240215_3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endParaRPr lang="fr-FR" b="1">
              <a:solidFill>
                <a:schemeClr val="bg1"/>
              </a:solidFill>
            </a:endParaRPr>
          </a:p>
          <a:p>
            <a:pPr algn="ctr">
              <a:buNone/>
            </a:pPr>
            <a:r>
              <a:rPr lang="fr-FR" sz="2000" b="1">
                <a:solidFill>
                  <a:schemeClr val="bg1"/>
                </a:solidFill>
                <a:latin typeface="Source Sans Pro"/>
                <a:ea typeface="Source Sans Pro"/>
              </a:rPr>
              <a:t> Actualisation de la délibération </a:t>
            </a:r>
            <a:r>
              <a:rPr lang="fr-FR" sz="2000" b="1" i="0">
                <a:solidFill>
                  <a:schemeClr val="bg1"/>
                </a:solidFill>
                <a:effectLst/>
                <a:latin typeface="Source Sans Pro"/>
                <a:ea typeface="Source Sans Pro"/>
              </a:rPr>
              <a:t>cadre de </a:t>
            </a:r>
            <a:r>
              <a:rPr lang="fr-FR" sz="2000" b="1">
                <a:solidFill>
                  <a:schemeClr val="bg1"/>
                </a:solidFill>
                <a:latin typeface="Source Sans Pro"/>
                <a:ea typeface="Source Sans Pro"/>
              </a:rPr>
              <a:t>recherche de </a:t>
            </a:r>
            <a:endParaRPr lang="fr-FR" b="1">
              <a:solidFill>
                <a:schemeClr val="bg1"/>
              </a:solidFill>
            </a:endParaRPr>
          </a:p>
          <a:p>
            <a:pPr marL="0" indent="0" algn="ctr">
              <a:buNone/>
            </a:pPr>
            <a:r>
              <a:rPr lang="fr-FR" sz="2000" b="1">
                <a:solidFill>
                  <a:schemeClr val="bg1"/>
                </a:solidFill>
                <a:latin typeface="Source Sans Pro"/>
                <a:ea typeface="Source Sans Pro"/>
              </a:rPr>
              <a:t>financements sur des projets d’investissements de la PPI</a:t>
            </a:r>
            <a:endParaRPr lang="fr-FR"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3695" y="491668"/>
            <a:ext cx="8727405" cy="59647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400" b="0">
                <a:solidFill>
                  <a:schemeClr val="tx1"/>
                </a:solidFill>
                <a:latin typeface="Calibri"/>
                <a:ea typeface="Source Sans Pro"/>
                <a:cs typeface="Calibri"/>
              </a:rPr>
              <a:t>Dans la dynamique des projets d’investissement de la commune tournés sur la transition et le plan école, l</a:t>
            </a:r>
            <a:r>
              <a:rPr lang="fr-FR" sz="2400">
                <a:solidFill>
                  <a:schemeClr val="tx1"/>
                </a:solidFill>
                <a:latin typeface="Calibri"/>
                <a:ea typeface="Source Sans Pro"/>
                <a:cs typeface="Calibri"/>
              </a:rPr>
              <a:t>a ville s’est engagée dans une démarche globale de recherche de financement </a:t>
            </a:r>
            <a:r>
              <a:rPr lang="fr-FR" sz="2400" b="0">
                <a:solidFill>
                  <a:schemeClr val="tx1"/>
                </a:solidFill>
                <a:latin typeface="Calibri"/>
                <a:ea typeface="Source Sans Pro"/>
                <a:cs typeface="Calibri"/>
              </a:rPr>
              <a:t>croisés pour 3 projets majeurs:</a:t>
            </a:r>
            <a:endParaRPr lang="en-US" sz="2400">
              <a:solidFill>
                <a:schemeClr val="tx1"/>
              </a:solidFill>
              <a:ea typeface="Source Sans Pro"/>
            </a:endParaRPr>
          </a:p>
          <a:p>
            <a:pPr marL="285750" indent="-285750" algn="just">
              <a:buFont typeface="Arial"/>
              <a:buChar char="•"/>
            </a:pPr>
            <a:r>
              <a:rPr lang="fr-FR" sz="2400" b="0">
                <a:solidFill>
                  <a:schemeClr val="tx1"/>
                </a:solidFill>
                <a:latin typeface="Calibri"/>
                <a:ea typeface="Source Sans Pro"/>
                <a:cs typeface="Calibri"/>
              </a:rPr>
              <a:t>auprès de l’Etat   au titre de la Dotation de Soutien à l’investissement Local (DSIL),  et du  Fonds vert, </a:t>
            </a:r>
            <a:endParaRPr lang="fr-FR" sz="2400">
              <a:solidFill>
                <a:schemeClr val="tx1"/>
              </a:solidFill>
            </a:endParaRPr>
          </a:p>
          <a:p>
            <a:pPr marL="285750" indent="-285750" algn="just">
              <a:buFont typeface="Arial"/>
              <a:buChar char="•"/>
            </a:pPr>
            <a:r>
              <a:rPr lang="fr-FR" sz="2400" b="0">
                <a:solidFill>
                  <a:schemeClr val="tx1"/>
                </a:solidFill>
                <a:latin typeface="Calibri"/>
                <a:ea typeface="Source Sans Pro"/>
                <a:cs typeface="Calibri"/>
              </a:rPr>
              <a:t>auprès du département de l’Isère avec la Dotation territoriale  </a:t>
            </a:r>
            <a:endParaRPr lang="fr-FR" sz="2400">
              <a:solidFill>
                <a:schemeClr val="tx1"/>
              </a:solidFill>
            </a:endParaRPr>
          </a:p>
          <a:p>
            <a:pPr marL="285750" indent="-285750" algn="just">
              <a:buFont typeface="Arial"/>
              <a:buChar char="•"/>
            </a:pPr>
            <a:r>
              <a:rPr lang="fr-FR" sz="2400" b="0">
                <a:solidFill>
                  <a:schemeClr val="tx1"/>
                </a:solidFill>
                <a:latin typeface="Calibri"/>
                <a:ea typeface="Source Sans Pro"/>
                <a:cs typeface="Calibri"/>
              </a:rPr>
              <a:t>auprès de la Métropole avec le fonds de concours ,</a:t>
            </a:r>
            <a:endParaRPr lang="fr-FR" sz="2400">
              <a:solidFill>
                <a:schemeClr val="tx1"/>
              </a:solidFill>
              <a:ea typeface="Source Sans Pro"/>
            </a:endParaRPr>
          </a:p>
          <a:p>
            <a:pPr marL="285750" indent="-285750" algn="just">
              <a:buFont typeface="Arial"/>
              <a:buChar char="•"/>
            </a:pPr>
            <a:endParaRPr lang="fr-FR" sz="2400" b="0">
              <a:solidFill>
                <a:schemeClr val="tx1"/>
              </a:solidFill>
              <a:latin typeface="Calibri"/>
              <a:ea typeface="Source Sans Pro"/>
              <a:cs typeface="Calibri"/>
            </a:endParaRPr>
          </a:p>
          <a:p>
            <a:pPr marL="285750" indent="-285750" algn="just">
              <a:buFont typeface="Arial"/>
              <a:buChar char="•"/>
            </a:pPr>
            <a:endParaRPr lang="fr-FR" sz="2400" b="0">
              <a:solidFill>
                <a:schemeClr val="tx1"/>
              </a:solidFill>
              <a:latin typeface="Calibri"/>
              <a:ea typeface="Source Sans Pro"/>
              <a:cs typeface="Calibri"/>
            </a:endParaRPr>
          </a:p>
          <a:p>
            <a:pPr algn="just"/>
            <a:r>
              <a:rPr lang="fr-FR" sz="2400" b="0">
                <a:solidFill>
                  <a:schemeClr val="tx1"/>
                </a:solidFill>
                <a:latin typeface="Calibri"/>
                <a:ea typeface="Source Sans Pro"/>
                <a:cs typeface="Calibri"/>
              </a:rPr>
              <a:t>En complément de ces demandes et sur tous les projets une analyse des subventions est réalisée auprès de tous les financeurs (Région, ARS, Agence de l'eau, mécanismes de certificats d'énergies...)</a:t>
            </a:r>
            <a:endParaRPr lang="fr-FR" sz="2400">
              <a:solidFill>
                <a:schemeClr val="tx1"/>
              </a:solidFill>
            </a:endParaRPr>
          </a:p>
          <a:p>
            <a:pPr algn="just"/>
            <a:endParaRPr lang="fr-FR" sz="2400" b="0">
              <a:solidFill>
                <a:schemeClr val="tx1"/>
              </a:solidFill>
              <a:latin typeface="Calibri"/>
              <a:ea typeface="Source Sans Pro"/>
              <a:cs typeface="Calibri"/>
            </a:endParaRPr>
          </a:p>
          <a:p>
            <a:pPr algn="just"/>
            <a:endParaRPr lang="fr-FR" sz="2400" b="0">
              <a:solidFill>
                <a:schemeClr val="tx1"/>
              </a:solidFill>
              <a:latin typeface="Calibri"/>
              <a:ea typeface="Source Sans Pro"/>
              <a:cs typeface="Calibri"/>
            </a:endParaRPr>
          </a:p>
          <a:p>
            <a:pPr algn="just"/>
            <a:r>
              <a:rPr lang="fr-FR" sz="2400" b="0">
                <a:solidFill>
                  <a:schemeClr val="tx1"/>
                </a:solidFill>
                <a:latin typeface="Calibri"/>
                <a:ea typeface="Source Sans Pro"/>
                <a:cs typeface="Calibri"/>
              </a:rPr>
              <a:t>Les  demandes  établies et présentées lors du Conseil Municipal de mai 2023  ont fait l’objet d’un complément d’analyse et d’une actualisation, elles décrites en détail dans la délibération,</a:t>
            </a:r>
            <a:endParaRPr lang="fr-FR" sz="2400">
              <a:solidFill>
                <a:schemeClr val="tx1"/>
              </a:solidFill>
              <a:ea typeface="Source Sans Pro"/>
            </a:endParaRPr>
          </a:p>
          <a:p>
            <a:endParaRPr lang="fr-FR" sz="2400" b="0">
              <a:solidFill>
                <a:schemeClr val="tx1"/>
              </a:solidFill>
            </a:endParaRPr>
          </a:p>
        </p:txBody>
      </p:sp>
    </p:spTree>
    <p:extLst>
      <p:ext uri="{BB962C8B-B14F-4D97-AF65-F5344CB8AC3E}">
        <p14:creationId xmlns:p14="http://schemas.microsoft.com/office/powerpoint/2010/main" val="46058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6229" y="1871826"/>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DEL20240215_3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endParaRPr lang="fr-FR" b="1">
              <a:solidFill>
                <a:schemeClr val="bg1"/>
              </a:solidFill>
            </a:endParaRPr>
          </a:p>
          <a:p>
            <a:pPr algn="ctr">
              <a:buNone/>
            </a:pPr>
            <a:r>
              <a:rPr lang="fr-FR" sz="2000" b="1">
                <a:solidFill>
                  <a:schemeClr val="bg1"/>
                </a:solidFill>
                <a:latin typeface="Source Sans Pro"/>
                <a:ea typeface="Source Sans Pro"/>
              </a:rPr>
              <a:t> Actualisation de la délibération </a:t>
            </a:r>
            <a:r>
              <a:rPr lang="fr-FR" sz="2000" b="1" i="0">
                <a:solidFill>
                  <a:schemeClr val="bg1"/>
                </a:solidFill>
                <a:effectLst/>
                <a:latin typeface="Source Sans Pro"/>
                <a:ea typeface="Source Sans Pro"/>
              </a:rPr>
              <a:t>cadre de </a:t>
            </a:r>
            <a:r>
              <a:rPr lang="fr-FR" sz="2000" b="1">
                <a:solidFill>
                  <a:schemeClr val="bg1"/>
                </a:solidFill>
                <a:latin typeface="Source Sans Pro"/>
                <a:ea typeface="Source Sans Pro"/>
              </a:rPr>
              <a:t>recherche de </a:t>
            </a:r>
            <a:endParaRPr lang="fr-FR" b="1">
              <a:solidFill>
                <a:schemeClr val="bg1"/>
              </a:solidFill>
            </a:endParaRPr>
          </a:p>
          <a:p>
            <a:pPr marL="0" indent="0" algn="ctr">
              <a:buNone/>
            </a:pPr>
            <a:r>
              <a:rPr lang="fr-FR" sz="2000" b="1">
                <a:solidFill>
                  <a:schemeClr val="bg1"/>
                </a:solidFill>
                <a:latin typeface="Source Sans Pro"/>
                <a:ea typeface="Source Sans Pro"/>
              </a:rPr>
              <a:t>financements sur des projets d’investissements de la PPI</a:t>
            </a:r>
            <a:endParaRPr lang="fr-FR" b="1">
              <a:solidFill>
                <a:schemeClr val="bg1"/>
              </a:solidFill>
            </a:endParaRPr>
          </a:p>
        </p:txBody>
      </p:sp>
      <p:graphicFrame>
        <p:nvGraphicFramePr>
          <p:cNvPr id="5" name="Table 4">
            <a:extLst>
              <a:ext uri="{FF2B5EF4-FFF2-40B4-BE49-F238E27FC236}">
                <a16:creationId xmlns:a16="http://schemas.microsoft.com/office/drawing/2014/main" id="{B713BBC2-0646-9D89-CEEA-AB06E94B2FD3}"/>
              </a:ext>
            </a:extLst>
          </p:cNvPr>
          <p:cNvGraphicFramePr>
            <a:graphicFrameLocks noGrp="1"/>
          </p:cNvGraphicFramePr>
          <p:nvPr>
            <p:extLst>
              <p:ext uri="{D42A27DB-BD31-4B8C-83A1-F6EECF244321}">
                <p14:modId xmlns:p14="http://schemas.microsoft.com/office/powerpoint/2010/main" val="878335734"/>
              </p:ext>
            </p:extLst>
          </p:nvPr>
        </p:nvGraphicFramePr>
        <p:xfrm>
          <a:off x="3305735" y="795617"/>
          <a:ext cx="8627337" cy="5261157"/>
        </p:xfrm>
        <a:graphic>
          <a:graphicData uri="http://schemas.openxmlformats.org/drawingml/2006/table">
            <a:tbl>
              <a:tblPr firstRow="1" firstCol="1" bandRow="1">
                <a:tableStyleId>{5C22544A-7EE6-4342-B048-85BDC9FD1C3A}</a:tableStyleId>
              </a:tblPr>
              <a:tblGrid>
                <a:gridCol w="2300948">
                  <a:extLst>
                    <a:ext uri="{9D8B030D-6E8A-4147-A177-3AD203B41FA5}">
                      <a16:colId xmlns:a16="http://schemas.microsoft.com/office/drawing/2014/main" val="2306327945"/>
                    </a:ext>
                  </a:extLst>
                </a:gridCol>
                <a:gridCol w="1233409">
                  <a:extLst>
                    <a:ext uri="{9D8B030D-6E8A-4147-A177-3AD203B41FA5}">
                      <a16:colId xmlns:a16="http://schemas.microsoft.com/office/drawing/2014/main" val="620276060"/>
                    </a:ext>
                  </a:extLst>
                </a:gridCol>
                <a:gridCol w="2151349">
                  <a:extLst>
                    <a:ext uri="{9D8B030D-6E8A-4147-A177-3AD203B41FA5}">
                      <a16:colId xmlns:a16="http://schemas.microsoft.com/office/drawing/2014/main" val="3464087875"/>
                    </a:ext>
                  </a:extLst>
                </a:gridCol>
                <a:gridCol w="1031768">
                  <a:extLst>
                    <a:ext uri="{9D8B030D-6E8A-4147-A177-3AD203B41FA5}">
                      <a16:colId xmlns:a16="http://schemas.microsoft.com/office/drawing/2014/main" val="3696798277"/>
                    </a:ext>
                  </a:extLst>
                </a:gridCol>
                <a:gridCol w="636621">
                  <a:extLst>
                    <a:ext uri="{9D8B030D-6E8A-4147-A177-3AD203B41FA5}">
                      <a16:colId xmlns:a16="http://schemas.microsoft.com/office/drawing/2014/main" val="2924293779"/>
                    </a:ext>
                  </a:extLst>
                </a:gridCol>
                <a:gridCol w="636621">
                  <a:extLst>
                    <a:ext uri="{9D8B030D-6E8A-4147-A177-3AD203B41FA5}">
                      <a16:colId xmlns:a16="http://schemas.microsoft.com/office/drawing/2014/main" val="2060524756"/>
                    </a:ext>
                  </a:extLst>
                </a:gridCol>
                <a:gridCol w="636621">
                  <a:extLst>
                    <a:ext uri="{9D8B030D-6E8A-4147-A177-3AD203B41FA5}">
                      <a16:colId xmlns:a16="http://schemas.microsoft.com/office/drawing/2014/main" val="963867021"/>
                    </a:ext>
                  </a:extLst>
                </a:gridCol>
              </a:tblGrid>
              <a:tr h="996251">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En K€</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Statut du dossier</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Financeur/Dispositif</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Montant aide sollicité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3">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Echéancier indicatif appels de fonds connus</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5077680"/>
                  </a:ext>
                </a:extLst>
              </a:tr>
              <a:tr h="4914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2024</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2026</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56260132"/>
                  </a:ext>
                </a:extLst>
              </a:tr>
              <a:tr h="332083">
                <a:tc>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Ecole Elémentaire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highlight>
                            <a:srgbClr val="00FF00"/>
                          </a:highlight>
                          <a:latin typeface="Calibri"/>
                        </a:rPr>
                        <a:t>Notifié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Département / DT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425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225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89189430"/>
                  </a:ext>
                </a:extLst>
              </a:tr>
              <a:tr h="332083">
                <a:tc>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Salle des fêtes</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highlight>
                            <a:srgbClr val="00FF00"/>
                          </a:highlight>
                          <a:latin typeface="Calibri"/>
                        </a:rPr>
                        <a:t>Notifié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Département / DT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185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129</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56</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79138694"/>
                  </a:ext>
                </a:extLst>
              </a:tr>
              <a:tr h="664167">
                <a:tc>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Chaufferie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highlight>
                            <a:srgbClr val="00FF00"/>
                          </a:highlight>
                          <a:latin typeface="Calibri"/>
                        </a:rPr>
                        <a:t>Notifié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err="1">
                          <a:solidFill>
                            <a:srgbClr val="000000"/>
                          </a:solidFill>
                          <a:effectLst/>
                          <a:latin typeface="Calibri"/>
                        </a:rPr>
                        <a:t>Ademe</a:t>
                      </a:r>
                      <a:r>
                        <a:rPr lang="fr-FR" sz="2000">
                          <a:solidFill>
                            <a:srgbClr val="000000"/>
                          </a:solidFill>
                          <a:effectLst/>
                          <a:latin typeface="Calibri"/>
                        </a:rPr>
                        <a:t> / Fonds Chaleur</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250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85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165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67428397"/>
                  </a:ext>
                </a:extLst>
              </a:tr>
              <a:tr h="332083">
                <a:tc rowSpan="2">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Programme Le Bourg</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Etat/Fonds Vert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1 338</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08535312"/>
                  </a:ext>
                </a:extLst>
              </a:tr>
              <a:tr h="664167">
                <a:tc vMerge="1">
                  <a:txBody>
                    <a:bodyPr/>
                    <a:lstStyle/>
                    <a:p>
                      <a:endParaRPr lang="en-US"/>
                    </a:p>
                  </a:txBody>
                  <a:tcPr/>
                </a:tc>
                <a:tc vMerge="1">
                  <a:txBody>
                    <a:bodyPr/>
                    <a:lstStyle/>
                    <a:p>
                      <a:endParaRPr lang="en-US"/>
                    </a:p>
                  </a:txBody>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Etat/DSIL</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1 317</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0816917"/>
                  </a:ext>
                </a:extLst>
              </a:tr>
              <a:tr h="996251">
                <a:tc>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Chaufferie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Département/Bonus rénovation énergétique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100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34461784"/>
                  </a:ext>
                </a:extLst>
              </a:tr>
              <a:tr h="332083">
                <a:tc gridSpan="3">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Total Recettes prévisionnelles (hors CEE)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h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3 615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439</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421</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84658011"/>
                  </a:ext>
                </a:extLst>
              </a:tr>
            </a:tbl>
          </a:graphicData>
        </a:graphic>
      </p:graphicFrame>
      <p:sp>
        <p:nvSpPr>
          <p:cNvPr id="6" name="TextBox 5">
            <a:extLst>
              <a:ext uri="{FF2B5EF4-FFF2-40B4-BE49-F238E27FC236}">
                <a16:creationId xmlns:a16="http://schemas.microsoft.com/office/drawing/2014/main" id="{077401C3-04A5-3B40-4E63-6011E37FA16C}"/>
              </a:ext>
            </a:extLst>
          </p:cNvPr>
          <p:cNvSpPr txBox="1"/>
          <p:nvPr/>
        </p:nvSpPr>
        <p:spPr>
          <a:xfrm>
            <a:off x="3613897" y="154081"/>
            <a:ext cx="54684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cs typeface="Calibri"/>
              </a:rPr>
              <a:t>Projet</a:t>
            </a:r>
            <a:r>
              <a:rPr lang="en-US" sz="2400">
                <a:cs typeface="Calibri"/>
              </a:rPr>
              <a:t> Bourg 6 991 k€</a:t>
            </a:r>
            <a:endParaRPr lang="en-US" sz="2400"/>
          </a:p>
        </p:txBody>
      </p:sp>
    </p:spTree>
    <p:extLst>
      <p:ext uri="{BB962C8B-B14F-4D97-AF65-F5344CB8AC3E}">
        <p14:creationId xmlns:p14="http://schemas.microsoft.com/office/powerpoint/2010/main" val="356140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6229" y="1871826"/>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rPr>
              <a:t>DEL20240215_3 </a:t>
            </a:r>
            <a:r>
              <a:rPr lang="fr-FR" sz="2000" b="1" i="0">
                <a:solidFill>
                  <a:schemeClr val="bg1"/>
                </a:solidFill>
                <a:effectLst/>
                <a:latin typeface="Source Sans Pro"/>
                <a:ea typeface="Source Sans Pro"/>
              </a:rPr>
              <a:t>FINANCES –</a:t>
            </a:r>
            <a:r>
              <a:rPr lang="fr-FR" sz="2000" b="1">
                <a:solidFill>
                  <a:schemeClr val="bg1"/>
                </a:solidFill>
                <a:latin typeface="Source Sans Pro"/>
                <a:ea typeface="Source Sans Pro"/>
              </a:rPr>
              <a:t> </a:t>
            </a:r>
            <a:r>
              <a:rPr lang="fr-FR" sz="2000" b="1" i="0">
                <a:solidFill>
                  <a:schemeClr val="bg1"/>
                </a:solidFill>
                <a:effectLst/>
                <a:latin typeface="Source Sans Pro"/>
                <a:ea typeface="Source Sans Pro"/>
              </a:rPr>
              <a:t>RESSOURCES –</a:t>
            </a:r>
            <a:endParaRPr lang="fr-FR" b="1">
              <a:solidFill>
                <a:schemeClr val="bg1"/>
              </a:solidFill>
            </a:endParaRPr>
          </a:p>
          <a:p>
            <a:pPr algn="ctr">
              <a:buNone/>
            </a:pPr>
            <a:r>
              <a:rPr lang="fr-FR" sz="2000" b="1">
                <a:solidFill>
                  <a:schemeClr val="bg1"/>
                </a:solidFill>
                <a:latin typeface="Source Sans Pro"/>
                <a:ea typeface="Source Sans Pro"/>
              </a:rPr>
              <a:t> Actualisation de la délibération </a:t>
            </a:r>
            <a:r>
              <a:rPr lang="fr-FR" sz="2000" b="1" i="0">
                <a:solidFill>
                  <a:schemeClr val="bg1"/>
                </a:solidFill>
                <a:effectLst/>
                <a:latin typeface="Source Sans Pro"/>
                <a:ea typeface="Source Sans Pro"/>
              </a:rPr>
              <a:t>cadre de </a:t>
            </a:r>
            <a:r>
              <a:rPr lang="fr-FR" sz="2000" b="1">
                <a:solidFill>
                  <a:schemeClr val="bg1"/>
                </a:solidFill>
                <a:latin typeface="Source Sans Pro"/>
                <a:ea typeface="Source Sans Pro"/>
              </a:rPr>
              <a:t>recherche de </a:t>
            </a:r>
            <a:endParaRPr lang="fr-FR" b="1">
              <a:solidFill>
                <a:schemeClr val="bg1"/>
              </a:solidFill>
            </a:endParaRPr>
          </a:p>
          <a:p>
            <a:pPr marL="0" indent="0" algn="ctr">
              <a:buNone/>
            </a:pPr>
            <a:r>
              <a:rPr lang="fr-FR" sz="2000" b="1">
                <a:solidFill>
                  <a:schemeClr val="bg1"/>
                </a:solidFill>
                <a:latin typeface="Source Sans Pro"/>
                <a:ea typeface="Source Sans Pro"/>
              </a:rPr>
              <a:t>financements sur des projets d’investissements de la PPI</a:t>
            </a:r>
            <a:endParaRPr lang="fr-FR" b="1">
              <a:solidFill>
                <a:schemeClr val="bg1"/>
              </a:solidFill>
            </a:endParaRPr>
          </a:p>
        </p:txBody>
      </p:sp>
      <p:graphicFrame>
        <p:nvGraphicFramePr>
          <p:cNvPr id="5" name="Table 4">
            <a:extLst>
              <a:ext uri="{FF2B5EF4-FFF2-40B4-BE49-F238E27FC236}">
                <a16:creationId xmlns:a16="http://schemas.microsoft.com/office/drawing/2014/main" id="{B61AE193-884E-F696-FBF2-225429954612}"/>
              </a:ext>
            </a:extLst>
          </p:cNvPr>
          <p:cNvGraphicFramePr>
            <a:graphicFrameLocks noGrp="1"/>
          </p:cNvGraphicFramePr>
          <p:nvPr>
            <p:extLst>
              <p:ext uri="{D42A27DB-BD31-4B8C-83A1-F6EECF244321}">
                <p14:modId xmlns:p14="http://schemas.microsoft.com/office/powerpoint/2010/main" val="2082422737"/>
              </p:ext>
            </p:extLst>
          </p:nvPr>
        </p:nvGraphicFramePr>
        <p:xfrm>
          <a:off x="3238499" y="1086970"/>
          <a:ext cx="8830996" cy="5177340"/>
        </p:xfrm>
        <a:graphic>
          <a:graphicData uri="http://schemas.openxmlformats.org/drawingml/2006/table">
            <a:tbl>
              <a:tblPr firstRow="1" firstCol="1" bandRow="1">
                <a:tableStyleId>{5C22544A-7EE6-4342-B048-85BDC9FD1C3A}</a:tableStyleId>
              </a:tblPr>
              <a:tblGrid>
                <a:gridCol w="1786978">
                  <a:extLst>
                    <a:ext uri="{9D8B030D-6E8A-4147-A177-3AD203B41FA5}">
                      <a16:colId xmlns:a16="http://schemas.microsoft.com/office/drawing/2014/main" val="2801842110"/>
                    </a:ext>
                  </a:extLst>
                </a:gridCol>
                <a:gridCol w="1953209">
                  <a:extLst>
                    <a:ext uri="{9D8B030D-6E8A-4147-A177-3AD203B41FA5}">
                      <a16:colId xmlns:a16="http://schemas.microsoft.com/office/drawing/2014/main" val="946064314"/>
                    </a:ext>
                  </a:extLst>
                </a:gridCol>
                <a:gridCol w="1953209">
                  <a:extLst>
                    <a:ext uri="{9D8B030D-6E8A-4147-A177-3AD203B41FA5}">
                      <a16:colId xmlns:a16="http://schemas.microsoft.com/office/drawing/2014/main" val="2745632338"/>
                    </a:ext>
                  </a:extLst>
                </a:gridCol>
                <a:gridCol w="903878">
                  <a:extLst>
                    <a:ext uri="{9D8B030D-6E8A-4147-A177-3AD203B41FA5}">
                      <a16:colId xmlns:a16="http://schemas.microsoft.com/office/drawing/2014/main" val="1553720363"/>
                    </a:ext>
                  </a:extLst>
                </a:gridCol>
                <a:gridCol w="799984">
                  <a:extLst>
                    <a:ext uri="{9D8B030D-6E8A-4147-A177-3AD203B41FA5}">
                      <a16:colId xmlns:a16="http://schemas.microsoft.com/office/drawing/2014/main" val="289944973"/>
                    </a:ext>
                  </a:extLst>
                </a:gridCol>
                <a:gridCol w="716869">
                  <a:extLst>
                    <a:ext uri="{9D8B030D-6E8A-4147-A177-3AD203B41FA5}">
                      <a16:colId xmlns:a16="http://schemas.microsoft.com/office/drawing/2014/main" val="2976975365"/>
                    </a:ext>
                  </a:extLst>
                </a:gridCol>
                <a:gridCol w="716869">
                  <a:extLst>
                    <a:ext uri="{9D8B030D-6E8A-4147-A177-3AD203B41FA5}">
                      <a16:colId xmlns:a16="http://schemas.microsoft.com/office/drawing/2014/main" val="3963728682"/>
                    </a:ext>
                  </a:extLst>
                </a:gridCol>
              </a:tblGrid>
              <a:tr h="700367">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En K€</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Statut du dossier</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Financeur/Dispositif</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Montant aide sollicité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3">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Echéancier indicatif appels de fonds</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7616770"/>
                  </a:ext>
                </a:extLst>
              </a:tr>
              <a:tr h="5498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2024</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2026</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77396430"/>
                  </a:ext>
                </a:extLst>
              </a:tr>
              <a:tr h="785434">
                <a:tc rowSpan="4">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Programme Dojo</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highlight>
                            <a:srgbClr val="00FF00"/>
                          </a:highlight>
                          <a:latin typeface="Calibri"/>
                        </a:rPr>
                        <a:t>Notifié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Département / DT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10076864"/>
                  </a:ext>
                </a:extLst>
              </a:tr>
              <a:tr h="1178150">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Département/ Bonus rénovation énergétique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100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85488785"/>
                  </a:ext>
                </a:extLst>
              </a:tr>
              <a:tr h="785434">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Etat/Fonds Vert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312</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09595868"/>
                  </a:ext>
                </a:extLst>
              </a:tr>
              <a:tr h="785434">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Etat/DSIL</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312</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97173033"/>
                  </a:ext>
                </a:extLst>
              </a:tr>
              <a:tr h="392717">
                <a:tc gridSpan="3">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Total Recettes prévisionnelles (hors CEE)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h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929</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26252302"/>
                  </a:ext>
                </a:extLst>
              </a:tr>
            </a:tbl>
          </a:graphicData>
        </a:graphic>
      </p:graphicFrame>
      <p:sp>
        <p:nvSpPr>
          <p:cNvPr id="6" name="TextBox 5">
            <a:extLst>
              <a:ext uri="{FF2B5EF4-FFF2-40B4-BE49-F238E27FC236}">
                <a16:creationId xmlns:a16="http://schemas.microsoft.com/office/drawing/2014/main" id="{A2894821-4517-A8A9-BFB4-58261C096C85}"/>
              </a:ext>
            </a:extLst>
          </p:cNvPr>
          <p:cNvSpPr txBox="1"/>
          <p:nvPr/>
        </p:nvSpPr>
        <p:spPr>
          <a:xfrm>
            <a:off x="3599889" y="350183"/>
            <a:ext cx="51126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Dojo 1 471 k€</a:t>
            </a:r>
            <a:endParaRPr lang="en-US" sz="2400"/>
          </a:p>
        </p:txBody>
      </p:sp>
    </p:spTree>
    <p:extLst>
      <p:ext uri="{BB962C8B-B14F-4D97-AF65-F5344CB8AC3E}">
        <p14:creationId xmlns:p14="http://schemas.microsoft.com/office/powerpoint/2010/main" val="101170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29130" y="1877323"/>
            <a:ext cx="2450238" cy="4986174"/>
          </a:xfrm>
        </p:spPr>
        <p:txBody>
          <a:bodyPr vert="horz" lIns="91440" tIns="45720" rIns="91440" bIns="45720" rtlCol="0" anchor="t">
            <a:noAutofit/>
          </a:bodyPr>
          <a:lstStyle/>
          <a:p>
            <a:pPr algn="ctr">
              <a:buNone/>
            </a:pPr>
            <a:r>
              <a:rPr lang="fr-FR" sz="2000" b="1">
                <a:solidFill>
                  <a:schemeClr val="bg1"/>
                </a:solidFill>
                <a:latin typeface="Source Sans Pro"/>
                <a:ea typeface="Source Sans Pro"/>
                <a:cs typeface="Calibri"/>
              </a:rPr>
              <a:t>DEL20240215_3 FINANCES – RESSOURCES –</a:t>
            </a:r>
            <a:endParaRPr lang="fr-FR" sz="2000">
              <a:solidFill>
                <a:schemeClr val="bg1"/>
              </a:solidFill>
              <a:latin typeface="Source Sans Pro"/>
              <a:ea typeface="Source Sans Pro"/>
              <a:cs typeface="Calibri"/>
            </a:endParaRPr>
          </a:p>
          <a:p>
            <a:pPr algn="ctr">
              <a:buNone/>
            </a:pPr>
            <a:r>
              <a:rPr lang="fr-FR" sz="2000" b="1">
                <a:solidFill>
                  <a:schemeClr val="bg1"/>
                </a:solidFill>
                <a:latin typeface="Source Sans Pro"/>
                <a:ea typeface="Source Sans Pro"/>
                <a:cs typeface="Calibri"/>
              </a:rPr>
              <a:t> Actualisation de la délibération cadre de recherche de </a:t>
            </a:r>
            <a:endParaRPr lang="fr-FR" sz="2000">
              <a:solidFill>
                <a:schemeClr val="bg1"/>
              </a:solidFill>
              <a:latin typeface="Source Sans Pro"/>
              <a:ea typeface="Source Sans Pro"/>
              <a:cs typeface="Calibri"/>
            </a:endParaRPr>
          </a:p>
          <a:p>
            <a:pPr marL="0" indent="0" algn="ctr">
              <a:buNone/>
            </a:pPr>
            <a:r>
              <a:rPr lang="fr-FR" sz="2000" b="1">
                <a:solidFill>
                  <a:schemeClr val="bg1"/>
                </a:solidFill>
                <a:latin typeface="Source Sans Pro"/>
                <a:ea typeface="Source Sans Pro"/>
                <a:cs typeface="Calibri"/>
              </a:rPr>
              <a:t>financements sur des projets d’investissements de la PPI</a:t>
            </a:r>
            <a:endParaRPr lang="fr-FR" sz="2000">
              <a:solidFill>
                <a:schemeClr val="bg1"/>
              </a:solidFill>
              <a:latin typeface="Source Sans Pro"/>
              <a:ea typeface="Source Sans Pro"/>
              <a:cs typeface="Calibri"/>
            </a:endParaRPr>
          </a:p>
          <a:p>
            <a:pPr marL="0" indent="0" algn="ctr">
              <a:buNone/>
            </a:pPr>
            <a:endParaRPr lang="fr-FR" sz="2000" b="1">
              <a:solidFill>
                <a:schemeClr val="bg1"/>
              </a:solidFill>
              <a:cs typeface="Calibri"/>
            </a:endParaRPr>
          </a:p>
        </p:txBody>
      </p:sp>
      <p:graphicFrame>
        <p:nvGraphicFramePr>
          <p:cNvPr id="5" name="Table 4">
            <a:extLst>
              <a:ext uri="{FF2B5EF4-FFF2-40B4-BE49-F238E27FC236}">
                <a16:creationId xmlns:a16="http://schemas.microsoft.com/office/drawing/2014/main" id="{5D56DE62-38EC-FA91-116E-B731FF75FE4E}"/>
              </a:ext>
            </a:extLst>
          </p:cNvPr>
          <p:cNvGraphicFramePr>
            <a:graphicFrameLocks noGrp="1"/>
          </p:cNvGraphicFramePr>
          <p:nvPr>
            <p:extLst>
              <p:ext uri="{D42A27DB-BD31-4B8C-83A1-F6EECF244321}">
                <p14:modId xmlns:p14="http://schemas.microsoft.com/office/powerpoint/2010/main" val="2718012412"/>
              </p:ext>
            </p:extLst>
          </p:nvPr>
        </p:nvGraphicFramePr>
        <p:xfrm>
          <a:off x="3294529" y="1221441"/>
          <a:ext cx="8570751" cy="3051810"/>
        </p:xfrm>
        <a:graphic>
          <a:graphicData uri="http://schemas.openxmlformats.org/drawingml/2006/table">
            <a:tbl>
              <a:tblPr firstRow="1" firstCol="1" bandRow="1">
                <a:tableStyleId>{5C22544A-7EE6-4342-B048-85BDC9FD1C3A}</a:tableStyleId>
              </a:tblPr>
              <a:tblGrid>
                <a:gridCol w="1939439">
                  <a:extLst>
                    <a:ext uri="{9D8B030D-6E8A-4147-A177-3AD203B41FA5}">
                      <a16:colId xmlns:a16="http://schemas.microsoft.com/office/drawing/2014/main" val="4024970198"/>
                    </a:ext>
                  </a:extLst>
                </a:gridCol>
                <a:gridCol w="1939439">
                  <a:extLst>
                    <a:ext uri="{9D8B030D-6E8A-4147-A177-3AD203B41FA5}">
                      <a16:colId xmlns:a16="http://schemas.microsoft.com/office/drawing/2014/main" val="443482076"/>
                    </a:ext>
                  </a:extLst>
                </a:gridCol>
                <a:gridCol w="1939439">
                  <a:extLst>
                    <a:ext uri="{9D8B030D-6E8A-4147-A177-3AD203B41FA5}">
                      <a16:colId xmlns:a16="http://schemas.microsoft.com/office/drawing/2014/main" val="405316149"/>
                    </a:ext>
                  </a:extLst>
                </a:gridCol>
                <a:gridCol w="1146032">
                  <a:extLst>
                    <a:ext uri="{9D8B030D-6E8A-4147-A177-3AD203B41FA5}">
                      <a16:colId xmlns:a16="http://schemas.microsoft.com/office/drawing/2014/main" val="2182713930"/>
                    </a:ext>
                  </a:extLst>
                </a:gridCol>
                <a:gridCol w="803201">
                  <a:extLst>
                    <a:ext uri="{9D8B030D-6E8A-4147-A177-3AD203B41FA5}">
                      <a16:colId xmlns:a16="http://schemas.microsoft.com/office/drawing/2014/main" val="2552752873"/>
                    </a:ext>
                  </a:extLst>
                </a:gridCol>
                <a:gridCol w="803201">
                  <a:extLst>
                    <a:ext uri="{9D8B030D-6E8A-4147-A177-3AD203B41FA5}">
                      <a16:colId xmlns:a16="http://schemas.microsoft.com/office/drawing/2014/main" val="2760353245"/>
                    </a:ext>
                  </a:extLst>
                </a:gridCol>
              </a:tblGrid>
              <a:tr h="0">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En K€</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Statut du dossier</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Financeur/Dispositif</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row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Montant aide sollicité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Echéancier indicatif appels de fonds</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277788998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2024</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2025</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07588"/>
                  </a:ext>
                </a:extLst>
              </a:tr>
              <a:tr h="0">
                <a:tc rowSpan="2">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Programme Eclairage public</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highlight>
                            <a:srgbClr val="00FF00"/>
                          </a:highlight>
                          <a:latin typeface="Calibri"/>
                        </a:rPr>
                        <a:t>Notifié</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Métropole/Fonds transition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60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60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72347759"/>
                  </a:ext>
                </a:extLst>
              </a:tr>
              <a:tr h="0">
                <a:tc v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En attente d’instruction</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just" rtl="0" eaLnBrk="1" latinLnBrk="0" hangingPunct="1">
                        <a:lnSpc>
                          <a:spcPct val="115000"/>
                        </a:lnSpc>
                        <a:spcBef>
                          <a:spcPts val="0"/>
                        </a:spcBef>
                        <a:spcAft>
                          <a:spcPts val="800"/>
                        </a:spcAft>
                      </a:pPr>
                      <a:r>
                        <a:rPr lang="fr-FR" sz="2000">
                          <a:solidFill>
                            <a:srgbClr val="000000"/>
                          </a:solidFill>
                          <a:effectLst/>
                          <a:latin typeface="Calibri"/>
                        </a:rPr>
                        <a:t>Etat/Fonds Vert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110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83807642"/>
                  </a:ext>
                </a:extLst>
              </a:tr>
              <a:tr h="0">
                <a:tc gridSpan="3">
                  <a:txBody>
                    <a:bodyPr/>
                    <a:lstStyle/>
                    <a:p>
                      <a:pPr marL="0" algn="just" rtl="0" eaLnBrk="1" latinLnBrk="0" hangingPunct="1">
                        <a:lnSpc>
                          <a:spcPct val="115000"/>
                        </a:lnSpc>
                        <a:spcBef>
                          <a:spcPts val="0"/>
                        </a:spcBef>
                        <a:spcAft>
                          <a:spcPts val="800"/>
                        </a:spcAft>
                      </a:pPr>
                      <a:r>
                        <a:rPr lang="fr-FR" sz="2000" b="1">
                          <a:solidFill>
                            <a:srgbClr val="000000"/>
                          </a:solidFill>
                          <a:effectLst/>
                          <a:latin typeface="Calibri"/>
                        </a:rPr>
                        <a:t>Total Recettes prévisionnelles (hors CEE)</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hMerge="1">
                  <a:txBody>
                    <a:bodyPr/>
                    <a:lstStyle/>
                    <a:p>
                      <a:endParaRPr lang="en-US"/>
                    </a:p>
                  </a:txBody>
                  <a:tcPr/>
                </a:tc>
                <a:tc>
                  <a:txBody>
                    <a:bodyPr/>
                    <a:lstStyle/>
                    <a:p>
                      <a:pPr marL="0" algn="ctr" rtl="0" eaLnBrk="1" latinLnBrk="0" hangingPunct="1">
                        <a:lnSpc>
                          <a:spcPct val="115000"/>
                        </a:lnSpc>
                        <a:spcBef>
                          <a:spcPts val="0"/>
                        </a:spcBef>
                        <a:spcAft>
                          <a:spcPts val="800"/>
                        </a:spcAft>
                      </a:pPr>
                      <a:r>
                        <a:rPr lang="fr-FR" sz="2000" b="1">
                          <a:solidFill>
                            <a:srgbClr val="000000"/>
                          </a:solidFill>
                          <a:effectLst/>
                          <a:latin typeface="Calibri"/>
                        </a:rPr>
                        <a:t>170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r>
                        <a:rPr lang="fr-FR" sz="2000">
                          <a:solidFill>
                            <a:srgbClr val="000000"/>
                          </a:solidFill>
                          <a:effectLst/>
                          <a:latin typeface="Calibri"/>
                        </a:rPr>
                        <a:t>60</a:t>
                      </a: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lnSpc>
                          <a:spcPct val="115000"/>
                        </a:lnSpc>
                        <a:spcBef>
                          <a:spcPts val="0"/>
                        </a:spcBef>
                        <a:spcAft>
                          <a:spcPts val="800"/>
                        </a:spcAft>
                      </a:pPr>
                      <a:endParaRPr lang="fr-FR">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43399112"/>
                  </a:ext>
                </a:extLst>
              </a:tr>
            </a:tbl>
          </a:graphicData>
        </a:graphic>
      </p:graphicFrame>
      <p:sp>
        <p:nvSpPr>
          <p:cNvPr id="6" name="TextBox 5">
            <a:extLst>
              <a:ext uri="{FF2B5EF4-FFF2-40B4-BE49-F238E27FC236}">
                <a16:creationId xmlns:a16="http://schemas.microsoft.com/office/drawing/2014/main" id="{CA774BC9-FCFF-C013-3C55-AE4CA39DB3C3}"/>
              </a:ext>
            </a:extLst>
          </p:cNvPr>
          <p:cNvSpPr txBox="1"/>
          <p:nvPr/>
        </p:nvSpPr>
        <p:spPr>
          <a:xfrm>
            <a:off x="3375771" y="294154"/>
            <a:ext cx="68075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cs typeface="Calibri"/>
              </a:rPr>
              <a:t>Programme</a:t>
            </a:r>
            <a:r>
              <a:rPr lang="en-US" sz="2400">
                <a:cs typeface="Calibri"/>
              </a:rPr>
              <a:t> renovation </a:t>
            </a:r>
            <a:r>
              <a:rPr lang="en-US" sz="2400" err="1">
                <a:cs typeface="Calibri"/>
              </a:rPr>
              <a:t>éclairage</a:t>
            </a:r>
            <a:r>
              <a:rPr lang="en-US" sz="2400">
                <a:cs typeface="Calibri"/>
              </a:rPr>
              <a:t> public</a:t>
            </a:r>
            <a:endParaRPr lang="en-US" sz="2400"/>
          </a:p>
        </p:txBody>
      </p:sp>
      <p:sp>
        <p:nvSpPr>
          <p:cNvPr id="8" name="TextBox 7">
            <a:extLst>
              <a:ext uri="{FF2B5EF4-FFF2-40B4-BE49-F238E27FC236}">
                <a16:creationId xmlns:a16="http://schemas.microsoft.com/office/drawing/2014/main" id="{9A307DBB-DAE9-71B5-F46D-E9A83C2DD61F}"/>
              </a:ext>
            </a:extLst>
          </p:cNvPr>
          <p:cNvSpPr txBox="1"/>
          <p:nvPr/>
        </p:nvSpPr>
        <p:spPr>
          <a:xfrm>
            <a:off x="3515845" y="5168712"/>
            <a:ext cx="818309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a:cs typeface="Calibri"/>
              </a:rPr>
              <a:t>Il </a:t>
            </a:r>
            <a:r>
              <a:rPr lang="en-US" sz="2400" err="1">
                <a:cs typeface="Calibri"/>
              </a:rPr>
              <a:t>est</a:t>
            </a:r>
            <a:r>
              <a:rPr lang="en-US" sz="2400">
                <a:cs typeface="Calibri"/>
              </a:rPr>
              <a:t> </a:t>
            </a:r>
            <a:r>
              <a:rPr lang="en-US" sz="2400" err="1">
                <a:cs typeface="Calibri"/>
              </a:rPr>
              <a:t>proposé</a:t>
            </a:r>
            <a:r>
              <a:rPr lang="en-US" sz="2400">
                <a:cs typeface="Calibri"/>
              </a:rPr>
              <a:t> au Conseil d '</a:t>
            </a:r>
            <a:r>
              <a:rPr lang="en-US" sz="2400" err="1">
                <a:cs typeface="Calibri"/>
              </a:rPr>
              <a:t>autoriser</a:t>
            </a:r>
            <a:r>
              <a:rPr lang="en-US" sz="2400">
                <a:cs typeface="Calibri"/>
              </a:rPr>
              <a:t> le Maire à </a:t>
            </a:r>
            <a:r>
              <a:rPr lang="en-US" sz="2400" err="1">
                <a:cs typeface="Calibri"/>
              </a:rPr>
              <a:t>déposer</a:t>
            </a:r>
            <a:r>
              <a:rPr lang="en-US" sz="2400">
                <a:cs typeface="Calibri"/>
              </a:rPr>
              <a:t> les </a:t>
            </a:r>
            <a:r>
              <a:rPr lang="en-US" sz="2400" err="1">
                <a:cs typeface="Calibri"/>
              </a:rPr>
              <a:t>demandes</a:t>
            </a:r>
            <a:r>
              <a:rPr lang="en-US" sz="2400">
                <a:cs typeface="Calibri"/>
              </a:rPr>
              <a:t> de subventions </a:t>
            </a:r>
            <a:r>
              <a:rPr lang="en-US" sz="2400" err="1">
                <a:cs typeface="Calibri"/>
              </a:rPr>
              <a:t>correspondantes</a:t>
            </a:r>
            <a:endParaRPr lang="en-US" sz="2400" err="1"/>
          </a:p>
          <a:p>
            <a:pPr algn="l"/>
            <a:endParaRPr lang="en-US">
              <a:cs typeface="Calibri"/>
            </a:endParaRPr>
          </a:p>
        </p:txBody>
      </p:sp>
    </p:spTree>
    <p:extLst>
      <p:ext uri="{BB962C8B-B14F-4D97-AF65-F5344CB8AC3E}">
        <p14:creationId xmlns:p14="http://schemas.microsoft.com/office/powerpoint/2010/main" val="30755854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25EAC32D4A14FA69225C85BD75C07" ma:contentTypeVersion="16" ma:contentTypeDescription="Crée un document." ma:contentTypeScope="" ma:versionID="cf7632d445c8030646bb15eee743d202">
  <xsd:schema xmlns:xsd="http://www.w3.org/2001/XMLSchema" xmlns:xs="http://www.w3.org/2001/XMLSchema" xmlns:p="http://schemas.microsoft.com/office/2006/metadata/properties" xmlns:ns2="2f3a59aa-24f7-4a52-8f41-a31b8951eb40" xmlns:ns3="10a27144-3685-46d7-996c-c3b7c7dd9c9b" targetNamespace="http://schemas.microsoft.com/office/2006/metadata/properties" ma:root="true" ma:fieldsID="9aa05cd3ec889c2a9849e52b8e9d5bdb" ns2:_="" ns3:_="">
    <xsd:import namespace="2f3a59aa-24f7-4a52-8f41-a31b8951eb40"/>
    <xsd:import namespace="10a27144-3685-46d7-996c-c3b7c7dd9c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a59aa-24f7-4a52-8f41-a31b8951e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a27144-3685-46d7-996c-c3b7c7dd9c9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56c32e90-436b-4fcc-8acc-81d5ec7728b7}" ma:internalName="TaxCatchAll" ma:showField="CatchAllData" ma:web="10a27144-3685-46d7-996c-c3b7c7dd9c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a27144-3685-46d7-996c-c3b7c7dd9c9b">
      <UserInfo>
        <DisplayName>Xavier OSMOND</DisplayName>
        <AccountId>14</AccountId>
        <AccountType/>
      </UserInfo>
      <UserInfo>
        <DisplayName>Theophile BARREYRE</DisplayName>
        <AccountId>36</AccountId>
        <AccountType/>
      </UserInfo>
      <UserInfo>
        <DisplayName>Béatrice BOUCHOT</DisplayName>
        <AccountId>11</AccountId>
        <AccountType/>
      </UserInfo>
      <UserInfo>
        <DisplayName>Henry REVERDY</DisplayName>
        <AccountId>38</AccountId>
        <AccountType/>
      </UserInfo>
      <UserInfo>
        <DisplayName>Pierre BEJJAJI</DisplayName>
        <AccountId>47</AccountId>
        <AccountType/>
      </UserInfo>
      <UserInfo>
        <DisplayName>Jean-Jacques PIERRE</DisplayName>
        <AccountId>23</AccountId>
        <AccountType/>
      </UserInfo>
      <UserInfo>
        <DisplayName>Pascal BOUDIER</DisplayName>
        <AccountId>22</AccountId>
        <AccountType/>
      </UserInfo>
      <UserInfo>
        <DisplayName>Elodie TAVERNE</DisplayName>
        <AccountId>15</AccountId>
        <AccountType/>
      </UserInfo>
      <UserInfo>
        <DisplayName>Nicolas RICHARD</DisplayName>
        <AccountId>27</AccountId>
        <AccountType/>
      </UserInfo>
      <UserInfo>
        <DisplayName>Gilles BUGLI</DisplayName>
        <AccountId>33</AccountId>
        <AccountType/>
      </UserInfo>
      <UserInfo>
        <DisplayName>Béatrice GARNIER</DisplayName>
        <AccountId>28</AccountId>
        <AccountType/>
      </UserInfo>
      <UserInfo>
        <DisplayName>Mehdi DEBZA-KIOULOU</DisplayName>
        <AccountId>31</AccountId>
        <AccountType/>
      </UserInfo>
      <UserInfo>
        <DisplayName>Christelle CHAVAND</DisplayName>
        <AccountId>32</AccountId>
        <AccountType/>
      </UserInfo>
      <UserInfo>
        <DisplayName>Clotilde HOGREL</DisplayName>
        <AccountId>26</AccountId>
        <AccountType/>
      </UserInfo>
      <UserInfo>
        <DisplayName>Julie MONTAGNIER</DisplayName>
        <AccountId>41</AccountId>
        <AccountType/>
      </UserInfo>
      <UserInfo>
        <DisplayName>Anne-Catherine JOTHY</DisplayName>
        <AccountId>30</AccountId>
        <AccountType/>
      </UserInfo>
      <UserInfo>
        <DisplayName>Denis GROSJEAN</DisplayName>
        <AccountId>34</AccountId>
        <AccountType/>
      </UserInfo>
      <UserInfo>
        <DisplayName>Damien CONTICCHIO</DisplayName>
        <AccountId>46</AccountId>
        <AccountType/>
      </UserInfo>
      <UserInfo>
        <DisplayName>Dominique SCHEIBLIN</DisplayName>
        <AccountId>29</AccountId>
        <AccountType/>
      </UserInfo>
      <UserInfo>
        <DisplayName>Catherine NOERIE</DisplayName>
        <AccountId>12</AccountId>
        <AccountType/>
      </UserInfo>
      <UserInfo>
        <DisplayName>Suzanne FAUSTINO</DisplayName>
        <AccountId>21</AccountId>
        <AccountType/>
      </UserInfo>
      <UserInfo>
        <DisplayName>Jean-François MICHON</DisplayName>
        <AccountId>24</AccountId>
        <AccountType/>
      </UserInfo>
      <UserInfo>
        <DisplayName>Marie-Chantal KOUASSI</DisplayName>
        <AccountId>35</AccountId>
        <AccountType/>
      </UserInfo>
      <UserInfo>
        <DisplayName>Jean-Claude FERNANDEZ</DisplayName>
        <AccountId>61</AccountId>
        <AccountType/>
      </UserInfo>
      <UserInfo>
        <DisplayName>Malika MERABET</DisplayName>
        <AccountId>69</AccountId>
        <AccountType/>
      </UserInfo>
    </SharedWithUsers>
    <TaxCatchAll xmlns="10a27144-3685-46d7-996c-c3b7c7dd9c9b" xsi:nil="true"/>
    <lcf76f155ced4ddcb4097134ff3c332f xmlns="2f3a59aa-24f7-4a52-8f41-a31b8951eb4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88E595-5B1B-44BA-B5A5-DFF4871D4898}">
  <ds:schemaRefs>
    <ds:schemaRef ds:uri="10a27144-3685-46d7-996c-c3b7c7dd9c9b"/>
    <ds:schemaRef ds:uri="2f3a59aa-24f7-4a52-8f41-a31b8951eb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54DAC9-02E0-4969-8F7C-891978130BB9}">
  <ds:schemaRefs>
    <ds:schemaRef ds:uri="10a27144-3685-46d7-996c-c3b7c7dd9c9b"/>
    <ds:schemaRef ds:uri="2ab6bb5e-46d4-40b1-997f-a36909191e4c"/>
    <ds:schemaRef ds:uri="2f3a59aa-24f7-4a52-8f41-a31b8951eb40"/>
    <ds:schemaRef ds:uri="bba84dbe-95e3-4227-84cd-a6ef90e1f1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46CE02-DF70-41E4-9B87-6265EFBBDE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Powerpoint_Ville Eybens_ Modèle 2023 version finale</Template>
  <TotalTime>971</TotalTime>
  <Words>5242</Words>
  <Application>Microsoft Office PowerPoint</Application>
  <PresentationFormat>Grand écran</PresentationFormat>
  <Paragraphs>500</Paragraphs>
  <Slides>33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 serif</vt:lpstr>
      <vt:lpstr>Arial</vt:lpstr>
      <vt:lpstr>Calibri</vt:lpstr>
      <vt:lpstr>Calibri, serif</vt:lpstr>
      <vt:lpstr>Source Sans Pro</vt:lpstr>
      <vt:lpstr>Source Sans Pro Black</vt:lpstr>
      <vt:lpstr>Wingdings</vt:lpstr>
      <vt:lpstr>Thème Office</vt:lpstr>
      <vt:lpstr>Conseil municipal d’Eybens 15/02/2024</vt:lpstr>
      <vt:lpstr>Introduction</vt:lpstr>
      <vt:lpstr>Décisions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ou interpellation</vt:lpstr>
      <vt:lpstr>Prochain  Conseil municipal originellement prévu le jeudi 28 mars  Avancé au mardi  26 mars </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d’Eybens 02/02/2023</dc:title>
  <dc:creator>Theophile BARREYRE</dc:creator>
  <cp:lastModifiedBy>Theophile BARREYRE</cp:lastModifiedBy>
  <cp:revision>125</cp:revision>
  <dcterms:created xsi:type="dcterms:W3CDTF">2023-01-30T09:21:33Z</dcterms:created>
  <dcterms:modified xsi:type="dcterms:W3CDTF">2024-02-16T09:44:58Z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